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5"/>
  </p:notesMasterIdLst>
  <p:sldIdLst>
    <p:sldId id="256" r:id="rId5"/>
    <p:sldId id="257" r:id="rId6"/>
    <p:sldId id="258" r:id="rId7"/>
    <p:sldId id="268" r:id="rId8"/>
    <p:sldId id="267" r:id="rId9"/>
    <p:sldId id="284" r:id="rId10"/>
    <p:sldId id="270" r:id="rId11"/>
    <p:sldId id="259" r:id="rId12"/>
    <p:sldId id="260" r:id="rId13"/>
    <p:sldId id="261" r:id="rId14"/>
    <p:sldId id="263" r:id="rId15"/>
    <p:sldId id="262" r:id="rId16"/>
    <p:sldId id="264" r:id="rId17"/>
    <p:sldId id="272" r:id="rId18"/>
    <p:sldId id="265" r:id="rId19"/>
    <p:sldId id="271" r:id="rId20"/>
    <p:sldId id="269" r:id="rId21"/>
    <p:sldId id="273" r:id="rId22"/>
    <p:sldId id="266" r:id="rId23"/>
    <p:sldId id="274" r:id="rId24"/>
    <p:sldId id="275" r:id="rId25"/>
    <p:sldId id="276" r:id="rId26"/>
    <p:sldId id="277" r:id="rId27"/>
    <p:sldId id="278" r:id="rId28"/>
    <p:sldId id="279" r:id="rId29"/>
    <p:sldId id="280" r:id="rId30"/>
    <p:sldId id="281" r:id="rId31"/>
    <p:sldId id="282" r:id="rId32"/>
    <p:sldId id="283" r:id="rId33"/>
    <p:sldId id="28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E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9"/>
    <p:restoredTop sz="96327"/>
  </p:normalViewPr>
  <p:slideViewPr>
    <p:cSldViewPr snapToGrid="0" snapToObjects="1">
      <p:cViewPr varScale="1">
        <p:scale>
          <a:sx n="67" d="100"/>
          <a:sy n="67" d="100"/>
        </p:scale>
        <p:origin x="14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21:15:35.88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1 564,'86'-5,"0"1,1-1,-1 0,0 1,0-1,18 0,-2 1,-7-1,-12-2,10-6,-23 0,-32 7,40-17,-67 23,0 0,10-3,-5-1,2 0,9 0,-16 4,26 0,-30-3,32-1,-30 0,34-6,-32 8,22-8,-23 10,10-7,-5 6,0-9,3 9,3-6,-11 4,28-1,-28-1,36-1,-34 2,27 0,-27 0,34 4,-24 0,11 0,-6-3,-18 2,8-2,10-7,-15 4,41-14,-39 14,38-7,-39 12,23-9,-26 8,13-4,-11 6,3 0,2-7,-5 6,6-6,-4 4,1 2,-1-6,1 3,0 0,2 1,-1 3,2 0,-4 0,1 0,3-3,-3 2,9-6,-11 6,20-5,-21 5,31-9,-31 8,24-8,-29 6,12 0,-8-6,2 9,4-12,-6 8,3-3,1-2,-4 2,0-7,-4 0,0 4,4-3,0 6,4-3,-4 0,3 6,0-1,-1-1,4 2,-6-6,4 4,-1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21:18:11.996"/>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 0,'86'0,"1"0,-1 0,1 0,11 0,-3 0,-19 0,-2 0,-49 0,11 0,-29 0,4 0,10 0,-7 0,6 0,-6 0,-2 0,9 0,-6 0,0 0,2 0,-5 0,6 0,-1 0,-4 0,7 0,-8 0,6 0,0 0,-6 0,8 0,-8 0,6 0,0 0,-6 0,8 0,-8 0,6 0,-3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21:18:31.353"/>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0 0,'8'40,"-4"-7,-1-26,0 4,5 7,-4-5,6 4,-6-3,3-6,1 13,-1-9,0 2,7 0,-2-9,6 1,-3-6,-1 0,4 0,-3 4,3 0,-3 0,-1-1,1 0,3 1,-6 0,8 0,-8-4,6 0,0 3,-6 1,5 0,-3 2,2-5,-2 9,3-8,-4 7,4-5,-2 4,0-4,-1-1,1 0,2 1,-4 0,7-1,-8-3,6 4,0-4,-6 7,5 0,-6-2,4 5,-1-6,1 3,-1-3,1 3,-1 0,1-2,0 5,-1-10,1 7,3-6,-6 5,8-2,-8-3,6 5,0-9,-6 6,5 4,-3-3,-1 7,0 0,-2-3,0 2,4-3,-1 1,-2 2,-2 2,1-1,0-1,0 1,3-3,-6 6,3-3,-4 4,0-1,1 1,2-1,-2-2,6-2,-3-2,4-1,-1 0,-2 4,1-3,-4 5,4-4,-1 1,2-3,-2 4,-2 0,1 1,-3 1,2-1,1-1,0 0,0-1,3-2,-3 3,4-1,-4-2,3 3,-3-4,1 4,2 0,-6 0,2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21:23:41.353"/>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 0,'76'0,"1"0,-19 0,-4 0,43 0,-70 0,35 0,-54 0,-1 0,16 0,-11 0,14 0,-14 0,-1 4,9-4,-7 4,5-4,-1 0,-5 0,6 0,0 0,-6 0,8 0,-8 0,6 0,0 0,-6 0,8 0,-7 0,4 0,1 0,-6 0,9 0,-9 0,5 0,1 0,-6 0,9 0,-9 0,6 0,-1 0,-4 0,7 0,-8 0,6 0,0 0,-6 0,8 0,-8 0,6 0,0 0,-6 0,8-4,-8 4,6-4,0 4,-6 0,8 0,-8 0,6 0,0 0,-6 0,8 0,-8 0,6 4,0-4,-6 4,2-4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4107D-4BCD-A642-9AD0-01925BACA691}"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E4B59-D1F1-714A-8CD5-597E737693D6}" type="slidenum">
              <a:rPr lang="en-US" smtClean="0"/>
              <a:t>‹#›</a:t>
            </a:fld>
            <a:endParaRPr lang="en-US"/>
          </a:p>
        </p:txBody>
      </p:sp>
    </p:spTree>
    <p:extLst>
      <p:ext uri="{BB962C8B-B14F-4D97-AF65-F5344CB8AC3E}">
        <p14:creationId xmlns:p14="http://schemas.microsoft.com/office/powerpoint/2010/main" val="1796705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Educator notes: Each slide has specific areas (correct answers) to click on to advance the story. Please take a few minutes to familiarize yourself with this work before presenting it to your class.</a:t>
            </a:r>
          </a:p>
        </p:txBody>
      </p:sp>
      <p:sp>
        <p:nvSpPr>
          <p:cNvPr id="4" name="Slide Number Placeholder 3"/>
          <p:cNvSpPr>
            <a:spLocks noGrp="1"/>
          </p:cNvSpPr>
          <p:nvPr>
            <p:ph type="sldNum" sz="quarter" idx="5"/>
          </p:nvPr>
        </p:nvSpPr>
        <p:spPr/>
        <p:txBody>
          <a:bodyPr/>
          <a:lstStyle/>
          <a:p>
            <a:fld id="{423E4B59-D1F1-714A-8CD5-597E737693D6}" type="slidenum">
              <a:rPr lang="en-US" smtClean="0"/>
              <a:t>1</a:t>
            </a:fld>
            <a:endParaRPr lang="en-US"/>
          </a:p>
        </p:txBody>
      </p:sp>
    </p:spTree>
    <p:extLst>
      <p:ext uri="{BB962C8B-B14F-4D97-AF65-F5344CB8AC3E}">
        <p14:creationId xmlns:p14="http://schemas.microsoft.com/office/powerpoint/2010/main" val="234399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images</a:t>
            </a:r>
          </a:p>
        </p:txBody>
      </p:sp>
      <p:sp>
        <p:nvSpPr>
          <p:cNvPr id="4" name="Slide Number Placeholder 3"/>
          <p:cNvSpPr>
            <a:spLocks noGrp="1"/>
          </p:cNvSpPr>
          <p:nvPr>
            <p:ph type="sldNum" sz="quarter" idx="5"/>
          </p:nvPr>
        </p:nvSpPr>
        <p:spPr/>
        <p:txBody>
          <a:bodyPr/>
          <a:lstStyle/>
          <a:p>
            <a:fld id="{423E4B59-D1F1-714A-8CD5-597E737693D6}" type="slidenum">
              <a:rPr lang="en-US" smtClean="0"/>
              <a:t>10</a:t>
            </a:fld>
            <a:endParaRPr lang="en-US"/>
          </a:p>
        </p:txBody>
      </p:sp>
    </p:spTree>
    <p:extLst>
      <p:ext uri="{BB962C8B-B14F-4D97-AF65-F5344CB8AC3E}">
        <p14:creationId xmlns:p14="http://schemas.microsoft.com/office/powerpoint/2010/main" val="4123083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image 60960</a:t>
            </a:r>
          </a:p>
        </p:txBody>
      </p:sp>
      <p:sp>
        <p:nvSpPr>
          <p:cNvPr id="4" name="Slide Number Placeholder 3"/>
          <p:cNvSpPr>
            <a:spLocks noGrp="1"/>
          </p:cNvSpPr>
          <p:nvPr>
            <p:ph type="sldNum" sz="quarter" idx="5"/>
          </p:nvPr>
        </p:nvSpPr>
        <p:spPr/>
        <p:txBody>
          <a:bodyPr/>
          <a:lstStyle/>
          <a:p>
            <a:fld id="{423E4B59-D1F1-714A-8CD5-597E737693D6}" type="slidenum">
              <a:rPr lang="en-US" smtClean="0"/>
              <a:t>11</a:t>
            </a:fld>
            <a:endParaRPr lang="en-US"/>
          </a:p>
        </p:txBody>
      </p:sp>
    </p:spTree>
    <p:extLst>
      <p:ext uri="{BB962C8B-B14F-4D97-AF65-F5344CB8AC3E}">
        <p14:creationId xmlns:p14="http://schemas.microsoft.com/office/powerpoint/2010/main" val="184974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images </a:t>
            </a:r>
            <a:r>
              <a:rPr lang="en-US" sz="1200" b="1" kern="1200" dirty="0">
                <a:solidFill>
                  <a:schemeClr val="tx1"/>
                </a:solidFill>
                <a:effectLst/>
                <a:latin typeface="+mn-lt"/>
                <a:ea typeface="+mn-ea"/>
                <a:cs typeface="+mn-cs"/>
              </a:rPr>
              <a:t>4714</a:t>
            </a:r>
            <a:endParaRPr lang="en-US" dirty="0"/>
          </a:p>
        </p:txBody>
      </p:sp>
      <p:sp>
        <p:nvSpPr>
          <p:cNvPr id="4" name="Slide Number Placeholder 3"/>
          <p:cNvSpPr>
            <a:spLocks noGrp="1"/>
          </p:cNvSpPr>
          <p:nvPr>
            <p:ph type="sldNum" sz="quarter" idx="5"/>
          </p:nvPr>
        </p:nvSpPr>
        <p:spPr/>
        <p:txBody>
          <a:bodyPr/>
          <a:lstStyle/>
          <a:p>
            <a:fld id="{423E4B59-D1F1-714A-8CD5-597E737693D6}" type="slidenum">
              <a:rPr lang="en-US" smtClean="0"/>
              <a:t>12</a:t>
            </a:fld>
            <a:endParaRPr lang="en-US"/>
          </a:p>
        </p:txBody>
      </p:sp>
    </p:spTree>
    <p:extLst>
      <p:ext uri="{BB962C8B-B14F-4D97-AF65-F5344CB8AC3E}">
        <p14:creationId xmlns:p14="http://schemas.microsoft.com/office/powerpoint/2010/main" val="1652337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Painting by Frances Anne Hopkins; correct answer: Tough clothes, pistols, etc.</a:t>
            </a:r>
          </a:p>
        </p:txBody>
      </p:sp>
      <p:sp>
        <p:nvSpPr>
          <p:cNvPr id="4" name="Slide Number Placeholder 3"/>
          <p:cNvSpPr>
            <a:spLocks noGrp="1"/>
          </p:cNvSpPr>
          <p:nvPr>
            <p:ph type="sldNum" sz="quarter" idx="5"/>
          </p:nvPr>
        </p:nvSpPr>
        <p:spPr/>
        <p:txBody>
          <a:bodyPr/>
          <a:lstStyle/>
          <a:p>
            <a:fld id="{423E4B59-D1F1-714A-8CD5-597E737693D6}" type="slidenum">
              <a:rPr lang="en-US" smtClean="0"/>
              <a:t>13</a:t>
            </a:fld>
            <a:endParaRPr lang="en-US"/>
          </a:p>
        </p:txBody>
      </p:sp>
    </p:spTree>
    <p:extLst>
      <p:ext uri="{BB962C8B-B14F-4D97-AF65-F5344CB8AC3E}">
        <p14:creationId xmlns:p14="http://schemas.microsoft.com/office/powerpoint/2010/main" val="3301715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30348; correct answer: Native American allies</a:t>
            </a:r>
          </a:p>
        </p:txBody>
      </p:sp>
      <p:sp>
        <p:nvSpPr>
          <p:cNvPr id="4" name="Slide Number Placeholder 3"/>
          <p:cNvSpPr>
            <a:spLocks noGrp="1"/>
          </p:cNvSpPr>
          <p:nvPr>
            <p:ph type="sldNum" sz="quarter" idx="5"/>
          </p:nvPr>
        </p:nvSpPr>
        <p:spPr/>
        <p:txBody>
          <a:bodyPr/>
          <a:lstStyle/>
          <a:p>
            <a:fld id="{423E4B59-D1F1-714A-8CD5-597E737693D6}" type="slidenum">
              <a:rPr lang="en-US" smtClean="0"/>
              <a:t>15</a:t>
            </a:fld>
            <a:endParaRPr lang="en-US"/>
          </a:p>
        </p:txBody>
      </p:sp>
    </p:spTree>
    <p:extLst>
      <p:ext uri="{BB962C8B-B14F-4D97-AF65-F5344CB8AC3E}">
        <p14:creationId xmlns:p14="http://schemas.microsoft.com/office/powerpoint/2010/main" val="2716137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Public Domain via Creative Commons; Correct answer: Lake Michigan</a:t>
            </a:r>
          </a:p>
        </p:txBody>
      </p:sp>
      <p:sp>
        <p:nvSpPr>
          <p:cNvPr id="4" name="Slide Number Placeholder 3"/>
          <p:cNvSpPr>
            <a:spLocks noGrp="1"/>
          </p:cNvSpPr>
          <p:nvPr>
            <p:ph type="sldNum" sz="quarter" idx="5"/>
          </p:nvPr>
        </p:nvSpPr>
        <p:spPr/>
        <p:txBody>
          <a:bodyPr/>
          <a:lstStyle/>
          <a:p>
            <a:fld id="{423E4B59-D1F1-714A-8CD5-597E737693D6}" type="slidenum">
              <a:rPr lang="en-US" smtClean="0"/>
              <a:t>17</a:t>
            </a:fld>
            <a:endParaRPr lang="en-US"/>
          </a:p>
        </p:txBody>
      </p:sp>
    </p:spTree>
    <p:extLst>
      <p:ext uri="{BB962C8B-B14F-4D97-AF65-F5344CB8AC3E}">
        <p14:creationId xmlns:p14="http://schemas.microsoft.com/office/powerpoint/2010/main" val="80336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MENOMINEE WAR DANCE WHS Image 91267; correct answer: Hurons and Ottawa are at war.</a:t>
            </a:r>
          </a:p>
        </p:txBody>
      </p:sp>
      <p:sp>
        <p:nvSpPr>
          <p:cNvPr id="4" name="Slide Number Placeholder 3"/>
          <p:cNvSpPr>
            <a:spLocks noGrp="1"/>
          </p:cNvSpPr>
          <p:nvPr>
            <p:ph type="sldNum" sz="quarter" idx="5"/>
          </p:nvPr>
        </p:nvSpPr>
        <p:spPr/>
        <p:txBody>
          <a:bodyPr/>
          <a:lstStyle/>
          <a:p>
            <a:fld id="{423E4B59-D1F1-714A-8CD5-597E737693D6}" type="slidenum">
              <a:rPr lang="en-US" smtClean="0"/>
              <a:t>19</a:t>
            </a:fld>
            <a:endParaRPr lang="en-US"/>
          </a:p>
        </p:txBody>
      </p:sp>
    </p:spTree>
    <p:extLst>
      <p:ext uri="{BB962C8B-B14F-4D97-AF65-F5344CB8AC3E}">
        <p14:creationId xmlns:p14="http://schemas.microsoft.com/office/powerpoint/2010/main" val="2651710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WHS image 116547; Correct answer: Head north and leave canoes</a:t>
            </a:r>
          </a:p>
        </p:txBody>
      </p:sp>
      <p:sp>
        <p:nvSpPr>
          <p:cNvPr id="4" name="Slide Number Placeholder 3"/>
          <p:cNvSpPr>
            <a:spLocks noGrp="1"/>
          </p:cNvSpPr>
          <p:nvPr>
            <p:ph type="sldNum" sz="quarter" idx="5"/>
          </p:nvPr>
        </p:nvSpPr>
        <p:spPr/>
        <p:txBody>
          <a:bodyPr/>
          <a:lstStyle/>
          <a:p>
            <a:fld id="{423E4B59-D1F1-714A-8CD5-597E737693D6}" type="slidenum">
              <a:rPr lang="en-US" smtClean="0"/>
              <a:t>20</a:t>
            </a:fld>
            <a:endParaRPr lang="en-US"/>
          </a:p>
        </p:txBody>
      </p:sp>
    </p:spTree>
    <p:extLst>
      <p:ext uri="{BB962C8B-B14F-4D97-AF65-F5344CB8AC3E}">
        <p14:creationId xmlns:p14="http://schemas.microsoft.com/office/powerpoint/2010/main" val="2987539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image 1870</a:t>
            </a:r>
          </a:p>
        </p:txBody>
      </p:sp>
      <p:sp>
        <p:nvSpPr>
          <p:cNvPr id="4" name="Slide Number Placeholder 3"/>
          <p:cNvSpPr>
            <a:spLocks noGrp="1"/>
          </p:cNvSpPr>
          <p:nvPr>
            <p:ph type="sldNum" sz="quarter" idx="5"/>
          </p:nvPr>
        </p:nvSpPr>
        <p:spPr/>
        <p:txBody>
          <a:bodyPr/>
          <a:lstStyle/>
          <a:p>
            <a:fld id="{423E4B59-D1F1-714A-8CD5-597E737693D6}" type="slidenum">
              <a:rPr lang="en-US" smtClean="0"/>
              <a:t>21</a:t>
            </a:fld>
            <a:endParaRPr lang="en-US"/>
          </a:p>
        </p:txBody>
      </p:sp>
    </p:spTree>
    <p:extLst>
      <p:ext uri="{BB962C8B-B14F-4D97-AF65-F5344CB8AC3E}">
        <p14:creationId xmlns:p14="http://schemas.microsoft.com/office/powerpoint/2010/main" val="559568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images </a:t>
            </a:r>
            <a:r>
              <a:rPr lang="en-US" sz="1200" b="1" kern="1200" dirty="0">
                <a:solidFill>
                  <a:schemeClr val="tx1"/>
                </a:solidFill>
                <a:effectLst/>
                <a:latin typeface="+mn-lt"/>
                <a:ea typeface="+mn-ea"/>
                <a:cs typeface="+mn-cs"/>
              </a:rPr>
              <a:t>118311; correct answer: Peace offering</a:t>
            </a:r>
            <a:endParaRPr lang="en-US" dirty="0"/>
          </a:p>
        </p:txBody>
      </p:sp>
      <p:sp>
        <p:nvSpPr>
          <p:cNvPr id="4" name="Slide Number Placeholder 3"/>
          <p:cNvSpPr>
            <a:spLocks noGrp="1"/>
          </p:cNvSpPr>
          <p:nvPr>
            <p:ph type="sldNum" sz="quarter" idx="5"/>
          </p:nvPr>
        </p:nvSpPr>
        <p:spPr/>
        <p:txBody>
          <a:bodyPr/>
          <a:lstStyle/>
          <a:p>
            <a:fld id="{423E4B59-D1F1-714A-8CD5-597E737693D6}" type="slidenum">
              <a:rPr lang="en-US" smtClean="0"/>
              <a:t>22</a:t>
            </a:fld>
            <a:endParaRPr lang="en-US"/>
          </a:p>
        </p:txBody>
      </p:sp>
    </p:spTree>
    <p:extLst>
      <p:ext uri="{BB962C8B-B14F-4D97-AF65-F5344CB8AC3E}">
        <p14:creationId xmlns:p14="http://schemas.microsoft.com/office/powerpoint/2010/main" val="3326061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image </a:t>
            </a:r>
            <a:r>
              <a:rPr lang="en-US" sz="1200" b="1" kern="1200" dirty="0">
                <a:solidFill>
                  <a:schemeClr val="tx1"/>
                </a:solidFill>
                <a:effectLst/>
                <a:latin typeface="+mn-lt"/>
                <a:ea typeface="+mn-ea"/>
                <a:cs typeface="+mn-cs"/>
              </a:rPr>
              <a:t>39915</a:t>
            </a:r>
            <a:r>
              <a:rPr lang="en-US" dirty="0"/>
              <a:t>; Correct answer: Interpreter and Diplomat</a:t>
            </a:r>
          </a:p>
        </p:txBody>
      </p:sp>
      <p:sp>
        <p:nvSpPr>
          <p:cNvPr id="4" name="Slide Number Placeholder 3"/>
          <p:cNvSpPr>
            <a:spLocks noGrp="1"/>
          </p:cNvSpPr>
          <p:nvPr>
            <p:ph type="sldNum" sz="quarter" idx="5"/>
          </p:nvPr>
        </p:nvSpPr>
        <p:spPr/>
        <p:txBody>
          <a:bodyPr/>
          <a:lstStyle/>
          <a:p>
            <a:fld id="{423E4B59-D1F1-714A-8CD5-597E737693D6}" type="slidenum">
              <a:rPr lang="en-US" smtClean="0"/>
              <a:t>2</a:t>
            </a:fld>
            <a:endParaRPr lang="en-US"/>
          </a:p>
        </p:txBody>
      </p:sp>
    </p:spTree>
    <p:extLst>
      <p:ext uri="{BB962C8B-B14F-4D97-AF65-F5344CB8AC3E}">
        <p14:creationId xmlns:p14="http://schemas.microsoft.com/office/powerpoint/2010/main" val="1398460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images; Correct answer: Grand village</a:t>
            </a:r>
          </a:p>
        </p:txBody>
      </p:sp>
      <p:sp>
        <p:nvSpPr>
          <p:cNvPr id="4" name="Slide Number Placeholder 3"/>
          <p:cNvSpPr>
            <a:spLocks noGrp="1"/>
          </p:cNvSpPr>
          <p:nvPr>
            <p:ph type="sldNum" sz="quarter" idx="5"/>
          </p:nvPr>
        </p:nvSpPr>
        <p:spPr/>
        <p:txBody>
          <a:bodyPr/>
          <a:lstStyle/>
          <a:p>
            <a:fld id="{423E4B59-D1F1-714A-8CD5-597E737693D6}" type="slidenum">
              <a:rPr lang="en-US" smtClean="0"/>
              <a:t>24</a:t>
            </a:fld>
            <a:endParaRPr lang="en-US"/>
          </a:p>
        </p:txBody>
      </p:sp>
    </p:spTree>
    <p:extLst>
      <p:ext uri="{BB962C8B-B14F-4D97-AF65-F5344CB8AC3E}">
        <p14:creationId xmlns:p14="http://schemas.microsoft.com/office/powerpoint/2010/main" val="3457390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Quinney, Stockbridge Indian in finery. WHS 1923. Correct answer: best clothes. You want the </a:t>
            </a:r>
            <a:r>
              <a:rPr lang="en-US" dirty="0" err="1"/>
              <a:t>Puans</a:t>
            </a:r>
            <a:r>
              <a:rPr lang="en-US" dirty="0"/>
              <a:t> and Menominee to know you respect them!</a:t>
            </a:r>
          </a:p>
        </p:txBody>
      </p:sp>
      <p:sp>
        <p:nvSpPr>
          <p:cNvPr id="4" name="Slide Number Placeholder 3"/>
          <p:cNvSpPr>
            <a:spLocks noGrp="1"/>
          </p:cNvSpPr>
          <p:nvPr>
            <p:ph type="sldNum" sz="quarter" idx="5"/>
          </p:nvPr>
        </p:nvSpPr>
        <p:spPr/>
        <p:txBody>
          <a:bodyPr/>
          <a:lstStyle/>
          <a:p>
            <a:fld id="{423E4B59-D1F1-714A-8CD5-597E737693D6}" type="slidenum">
              <a:rPr lang="en-US" smtClean="0"/>
              <a:t>26</a:t>
            </a:fld>
            <a:endParaRPr lang="en-US"/>
          </a:p>
        </p:txBody>
      </p:sp>
    </p:spTree>
    <p:extLst>
      <p:ext uri="{BB962C8B-B14F-4D97-AF65-F5344CB8AC3E}">
        <p14:creationId xmlns:p14="http://schemas.microsoft.com/office/powerpoint/2010/main" val="3040043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images </a:t>
            </a:r>
            <a:r>
              <a:rPr lang="en-US" sz="1200" b="1" kern="1200" dirty="0">
                <a:solidFill>
                  <a:schemeClr val="tx1"/>
                </a:solidFill>
                <a:effectLst/>
                <a:latin typeface="+mn-lt"/>
                <a:ea typeface="+mn-ea"/>
                <a:cs typeface="+mn-cs"/>
              </a:rPr>
              <a:t>6912 Correct answer: Fire pistols</a:t>
            </a:r>
            <a:endParaRPr lang="en-US" dirty="0"/>
          </a:p>
        </p:txBody>
      </p:sp>
      <p:sp>
        <p:nvSpPr>
          <p:cNvPr id="4" name="Slide Number Placeholder 3"/>
          <p:cNvSpPr>
            <a:spLocks noGrp="1"/>
          </p:cNvSpPr>
          <p:nvPr>
            <p:ph type="sldNum" sz="quarter" idx="5"/>
          </p:nvPr>
        </p:nvSpPr>
        <p:spPr/>
        <p:txBody>
          <a:bodyPr/>
          <a:lstStyle/>
          <a:p>
            <a:fld id="{423E4B59-D1F1-714A-8CD5-597E737693D6}" type="slidenum">
              <a:rPr lang="en-US" smtClean="0"/>
              <a:t>27</a:t>
            </a:fld>
            <a:endParaRPr lang="en-US"/>
          </a:p>
        </p:txBody>
      </p:sp>
    </p:spTree>
    <p:extLst>
      <p:ext uri="{BB962C8B-B14F-4D97-AF65-F5344CB8AC3E}">
        <p14:creationId xmlns:p14="http://schemas.microsoft.com/office/powerpoint/2010/main" val="3569967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images </a:t>
            </a:r>
            <a:r>
              <a:rPr lang="en-US" sz="1200" b="1" kern="1200" dirty="0">
                <a:solidFill>
                  <a:schemeClr val="tx1"/>
                </a:solidFill>
                <a:effectLst/>
                <a:latin typeface="+mn-lt"/>
                <a:ea typeface="+mn-ea"/>
                <a:cs typeface="+mn-cs"/>
              </a:rPr>
              <a:t>3775</a:t>
            </a:r>
            <a:endParaRPr lang="en-US" dirty="0"/>
          </a:p>
        </p:txBody>
      </p:sp>
      <p:sp>
        <p:nvSpPr>
          <p:cNvPr id="4" name="Slide Number Placeholder 3"/>
          <p:cNvSpPr>
            <a:spLocks noGrp="1"/>
          </p:cNvSpPr>
          <p:nvPr>
            <p:ph type="sldNum" sz="quarter" idx="5"/>
          </p:nvPr>
        </p:nvSpPr>
        <p:spPr/>
        <p:txBody>
          <a:bodyPr/>
          <a:lstStyle/>
          <a:p>
            <a:fld id="{423E4B59-D1F1-714A-8CD5-597E737693D6}" type="slidenum">
              <a:rPr lang="en-US" smtClean="0"/>
              <a:t>28</a:t>
            </a:fld>
            <a:endParaRPr lang="en-US"/>
          </a:p>
        </p:txBody>
      </p:sp>
    </p:spTree>
    <p:extLst>
      <p:ext uri="{BB962C8B-B14F-4D97-AF65-F5344CB8AC3E}">
        <p14:creationId xmlns:p14="http://schemas.microsoft.com/office/powerpoint/2010/main" val="1726572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images </a:t>
            </a:r>
            <a:r>
              <a:rPr lang="en-US" sz="1200" b="1" kern="1200" dirty="0">
                <a:solidFill>
                  <a:schemeClr val="tx1"/>
                </a:solidFill>
                <a:effectLst/>
                <a:latin typeface="+mn-lt"/>
                <a:ea typeface="+mn-ea"/>
                <a:cs typeface="+mn-cs"/>
              </a:rPr>
              <a:t>69488</a:t>
            </a:r>
            <a:r>
              <a:rPr lang="en-US" dirty="0"/>
              <a:t>; </a:t>
            </a:r>
            <a:r>
              <a:rPr lang="en-US" sz="1200" b="1" kern="1200" dirty="0">
                <a:solidFill>
                  <a:schemeClr val="tx1"/>
                </a:solidFill>
                <a:effectLst/>
                <a:latin typeface="+mn-lt"/>
                <a:ea typeface="+mn-ea"/>
                <a:cs typeface="+mn-cs"/>
              </a:rPr>
              <a:t>27032 </a:t>
            </a:r>
            <a:r>
              <a:rPr lang="en-US" dirty="0"/>
              <a:t>What do you notice about this statue of Samuel de Champlain? (Conquistador, crouching Native Americans) Ask: What do you think about this monument? Who might be upset by it? Why is it built this way?</a:t>
            </a:r>
          </a:p>
        </p:txBody>
      </p:sp>
      <p:sp>
        <p:nvSpPr>
          <p:cNvPr id="4" name="Slide Number Placeholder 3"/>
          <p:cNvSpPr>
            <a:spLocks noGrp="1"/>
          </p:cNvSpPr>
          <p:nvPr>
            <p:ph type="sldNum" sz="quarter" idx="5"/>
          </p:nvPr>
        </p:nvSpPr>
        <p:spPr/>
        <p:txBody>
          <a:bodyPr/>
          <a:lstStyle/>
          <a:p>
            <a:fld id="{423E4B59-D1F1-714A-8CD5-597E737693D6}" type="slidenum">
              <a:rPr lang="en-US" smtClean="0"/>
              <a:t>3</a:t>
            </a:fld>
            <a:endParaRPr lang="en-US"/>
          </a:p>
        </p:txBody>
      </p:sp>
    </p:spTree>
    <p:extLst>
      <p:ext uri="{BB962C8B-B14F-4D97-AF65-F5344CB8AC3E}">
        <p14:creationId xmlns:p14="http://schemas.microsoft.com/office/powerpoint/2010/main" val="40879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Chief Albert Yellow Thunder, Sr. (Ho-Chunk, whose ancestors were the </a:t>
            </a:r>
            <a:r>
              <a:rPr lang="en-US" sz="1200" b="0" kern="1200" dirty="0" err="1">
                <a:solidFill>
                  <a:schemeClr val="tx1"/>
                </a:solidFill>
                <a:effectLst/>
                <a:latin typeface="+mn-lt"/>
                <a:ea typeface="+mn-ea"/>
                <a:cs typeface="+mn-cs"/>
              </a:rPr>
              <a:t>Puans</a:t>
            </a:r>
            <a:r>
              <a:rPr lang="en-US" sz="1200" b="0" kern="1200" dirty="0">
                <a:solidFill>
                  <a:schemeClr val="tx1"/>
                </a:solidFill>
                <a:effectLst/>
                <a:latin typeface="+mn-lt"/>
                <a:ea typeface="+mn-ea"/>
                <a:cs typeface="+mn-cs"/>
              </a:rPr>
              <a:t>) WHS image </a:t>
            </a:r>
            <a:r>
              <a:rPr lang="en-US" sz="1200" b="1" kern="1200" dirty="0">
                <a:solidFill>
                  <a:schemeClr val="tx1"/>
                </a:solidFill>
                <a:effectLst/>
                <a:latin typeface="+mn-lt"/>
                <a:ea typeface="+mn-ea"/>
                <a:cs typeface="+mn-cs"/>
              </a:rPr>
              <a:t>126046</a:t>
            </a:r>
            <a:r>
              <a:rPr lang="en-US" sz="1200" b="0" kern="1200" dirty="0">
                <a:solidFill>
                  <a:schemeClr val="tx1"/>
                </a:solidFill>
                <a:effectLst/>
                <a:latin typeface="+mn-lt"/>
                <a:ea typeface="+mn-ea"/>
                <a:cs typeface="+mn-cs"/>
              </a:rPr>
              <a:t>. Correct answer: Represent a nation</a:t>
            </a:r>
            <a:endParaRPr lang="en-US" dirty="0"/>
          </a:p>
        </p:txBody>
      </p:sp>
      <p:sp>
        <p:nvSpPr>
          <p:cNvPr id="4" name="Slide Number Placeholder 3"/>
          <p:cNvSpPr>
            <a:spLocks noGrp="1"/>
          </p:cNvSpPr>
          <p:nvPr>
            <p:ph type="sldNum" sz="quarter" idx="5"/>
          </p:nvPr>
        </p:nvSpPr>
        <p:spPr/>
        <p:txBody>
          <a:bodyPr/>
          <a:lstStyle/>
          <a:p>
            <a:fld id="{423E4B59-D1F1-714A-8CD5-597E737693D6}" type="slidenum">
              <a:rPr lang="en-US" smtClean="0"/>
              <a:t>4</a:t>
            </a:fld>
            <a:endParaRPr lang="en-US"/>
          </a:p>
        </p:txBody>
      </p:sp>
    </p:spTree>
    <p:extLst>
      <p:ext uri="{BB962C8B-B14F-4D97-AF65-F5344CB8AC3E}">
        <p14:creationId xmlns:p14="http://schemas.microsoft.com/office/powerpoint/2010/main" val="4055632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Classroom clipart; “Misunderstood Adventures of Jean Nicolet”</a:t>
            </a:r>
          </a:p>
        </p:txBody>
      </p:sp>
      <p:sp>
        <p:nvSpPr>
          <p:cNvPr id="4" name="Slide Number Placeholder 3"/>
          <p:cNvSpPr>
            <a:spLocks noGrp="1"/>
          </p:cNvSpPr>
          <p:nvPr>
            <p:ph type="sldNum" sz="quarter" idx="5"/>
          </p:nvPr>
        </p:nvSpPr>
        <p:spPr/>
        <p:txBody>
          <a:bodyPr/>
          <a:lstStyle/>
          <a:p>
            <a:fld id="{423E4B59-D1F1-714A-8CD5-597E737693D6}" type="slidenum">
              <a:rPr lang="en-US" smtClean="0"/>
              <a:t>5</a:t>
            </a:fld>
            <a:endParaRPr lang="en-US"/>
          </a:p>
        </p:txBody>
      </p:sp>
    </p:spTree>
    <p:extLst>
      <p:ext uri="{BB962C8B-B14F-4D97-AF65-F5344CB8AC3E}">
        <p14:creationId xmlns:p14="http://schemas.microsoft.com/office/powerpoint/2010/main" val="1929198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“Misunderstood Adventures of Jean Nicolet” image</a:t>
            </a:r>
          </a:p>
        </p:txBody>
      </p:sp>
      <p:sp>
        <p:nvSpPr>
          <p:cNvPr id="4" name="Slide Number Placeholder 3"/>
          <p:cNvSpPr>
            <a:spLocks noGrp="1"/>
          </p:cNvSpPr>
          <p:nvPr>
            <p:ph type="sldNum" sz="quarter" idx="5"/>
          </p:nvPr>
        </p:nvSpPr>
        <p:spPr/>
        <p:txBody>
          <a:bodyPr/>
          <a:lstStyle/>
          <a:p>
            <a:fld id="{423E4B59-D1F1-714A-8CD5-597E737693D6}" type="slidenum">
              <a:rPr lang="en-US" smtClean="0"/>
              <a:t>6</a:t>
            </a:fld>
            <a:endParaRPr lang="en-US"/>
          </a:p>
        </p:txBody>
      </p:sp>
    </p:spTree>
    <p:extLst>
      <p:ext uri="{BB962C8B-B14F-4D97-AF65-F5344CB8AC3E}">
        <p14:creationId xmlns:p14="http://schemas.microsoft.com/office/powerpoint/2010/main" val="38580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images </a:t>
            </a:r>
            <a:r>
              <a:rPr lang="en-US" sz="1200" b="1" kern="1200" dirty="0">
                <a:solidFill>
                  <a:schemeClr val="tx1"/>
                </a:solidFill>
                <a:effectLst/>
                <a:latin typeface="+mn-lt"/>
                <a:ea typeface="+mn-ea"/>
                <a:cs typeface="+mn-cs"/>
              </a:rPr>
              <a:t>79185; correct answer: Furs, Timber</a:t>
            </a:r>
            <a:endParaRPr lang="en-US" dirty="0"/>
          </a:p>
        </p:txBody>
      </p:sp>
      <p:sp>
        <p:nvSpPr>
          <p:cNvPr id="4" name="Slide Number Placeholder 3"/>
          <p:cNvSpPr>
            <a:spLocks noGrp="1"/>
          </p:cNvSpPr>
          <p:nvPr>
            <p:ph type="sldNum" sz="quarter" idx="5"/>
          </p:nvPr>
        </p:nvSpPr>
        <p:spPr/>
        <p:txBody>
          <a:bodyPr/>
          <a:lstStyle/>
          <a:p>
            <a:fld id="{423E4B59-D1F1-714A-8CD5-597E737693D6}" type="slidenum">
              <a:rPr lang="en-US" smtClean="0"/>
              <a:t>7</a:t>
            </a:fld>
            <a:endParaRPr lang="en-US"/>
          </a:p>
        </p:txBody>
      </p:sp>
    </p:spTree>
    <p:extLst>
      <p:ext uri="{BB962C8B-B14F-4D97-AF65-F5344CB8AC3E}">
        <p14:creationId xmlns:p14="http://schemas.microsoft.com/office/powerpoint/2010/main" val="3260733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meet with Native nations</a:t>
            </a:r>
          </a:p>
        </p:txBody>
      </p:sp>
      <p:sp>
        <p:nvSpPr>
          <p:cNvPr id="4" name="Slide Number Placeholder 3"/>
          <p:cNvSpPr>
            <a:spLocks noGrp="1"/>
          </p:cNvSpPr>
          <p:nvPr>
            <p:ph type="sldNum" sz="quarter" idx="5"/>
          </p:nvPr>
        </p:nvSpPr>
        <p:spPr/>
        <p:txBody>
          <a:bodyPr/>
          <a:lstStyle/>
          <a:p>
            <a:fld id="{423E4B59-D1F1-714A-8CD5-597E737693D6}" type="slidenum">
              <a:rPr lang="en-US" smtClean="0"/>
              <a:t>8</a:t>
            </a:fld>
            <a:endParaRPr lang="en-US"/>
          </a:p>
        </p:txBody>
      </p:sp>
    </p:spTree>
    <p:extLst>
      <p:ext uri="{BB962C8B-B14F-4D97-AF65-F5344CB8AC3E}">
        <p14:creationId xmlns:p14="http://schemas.microsoft.com/office/powerpoint/2010/main" val="1313527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what questions they might have before showing the choices.</a:t>
            </a:r>
          </a:p>
        </p:txBody>
      </p:sp>
      <p:sp>
        <p:nvSpPr>
          <p:cNvPr id="4" name="Slide Number Placeholder 3"/>
          <p:cNvSpPr>
            <a:spLocks noGrp="1"/>
          </p:cNvSpPr>
          <p:nvPr>
            <p:ph type="sldNum" sz="quarter" idx="5"/>
          </p:nvPr>
        </p:nvSpPr>
        <p:spPr/>
        <p:txBody>
          <a:bodyPr/>
          <a:lstStyle/>
          <a:p>
            <a:fld id="{423E4B59-D1F1-714A-8CD5-597E737693D6}" type="slidenum">
              <a:rPr lang="en-US" smtClean="0"/>
              <a:t>9</a:t>
            </a:fld>
            <a:endParaRPr lang="en-US"/>
          </a:p>
        </p:txBody>
      </p:sp>
    </p:spTree>
    <p:extLst>
      <p:ext uri="{BB962C8B-B14F-4D97-AF65-F5344CB8AC3E}">
        <p14:creationId xmlns:p14="http://schemas.microsoft.com/office/powerpoint/2010/main" val="1028972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7/22/2021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15.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17.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7.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1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6677-EBE1-C946-BACD-04C16AF0B723}"/>
              </a:ext>
            </a:extLst>
          </p:cNvPr>
          <p:cNvSpPr>
            <a:spLocks noGrp="1"/>
          </p:cNvSpPr>
          <p:nvPr>
            <p:ph type="ctrTitle"/>
          </p:nvPr>
        </p:nvSpPr>
        <p:spPr/>
        <p:txBody>
          <a:bodyPr/>
          <a:lstStyle/>
          <a:p>
            <a:r>
              <a:rPr lang="en-US" dirty="0"/>
              <a:t>Jean Nicolet</a:t>
            </a:r>
          </a:p>
        </p:txBody>
      </p:sp>
      <p:sp>
        <p:nvSpPr>
          <p:cNvPr id="3" name="Subtitle 2">
            <a:extLst>
              <a:ext uri="{FF2B5EF4-FFF2-40B4-BE49-F238E27FC236}">
                <a16:creationId xmlns:a16="http://schemas.microsoft.com/office/drawing/2014/main" id="{5CA618FA-F472-8E4A-80FD-5634E4BB90F1}"/>
              </a:ext>
            </a:extLst>
          </p:cNvPr>
          <p:cNvSpPr>
            <a:spLocks noGrp="1"/>
          </p:cNvSpPr>
          <p:nvPr>
            <p:ph type="subTitle" idx="1"/>
          </p:nvPr>
        </p:nvSpPr>
        <p:spPr/>
        <p:txBody>
          <a:bodyPr/>
          <a:lstStyle/>
          <a:p>
            <a:r>
              <a:rPr lang="en-US" dirty="0"/>
              <a:t>Who Was He, Really?</a:t>
            </a:r>
          </a:p>
        </p:txBody>
      </p:sp>
    </p:spTree>
    <p:extLst>
      <p:ext uri="{BB962C8B-B14F-4D97-AF65-F5344CB8AC3E}">
        <p14:creationId xmlns:p14="http://schemas.microsoft.com/office/powerpoint/2010/main" val="256924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A524-B83F-084D-B97A-2691F80E959D}"/>
              </a:ext>
            </a:extLst>
          </p:cNvPr>
          <p:cNvSpPr>
            <a:spLocks noGrp="1"/>
          </p:cNvSpPr>
          <p:nvPr>
            <p:ph type="title"/>
          </p:nvPr>
        </p:nvSpPr>
        <p:spPr>
          <a:xfrm>
            <a:off x="2494071" y="278120"/>
            <a:ext cx="8911687" cy="1525966"/>
          </a:xfrm>
        </p:spPr>
        <p:txBody>
          <a:bodyPr>
            <a:normAutofit fontScale="90000"/>
          </a:bodyPr>
          <a:lstStyle/>
          <a:p>
            <a:r>
              <a:rPr lang="en-US" dirty="0"/>
              <a:t>“I want you to go to this region. I have reason to believe we could make powerful allies there.”</a:t>
            </a:r>
          </a:p>
        </p:txBody>
      </p:sp>
      <p:pic>
        <p:nvPicPr>
          <p:cNvPr id="4" name="Content Placeholder 4" descr="Map of New France, 1632">
            <a:extLst>
              <a:ext uri="{FF2B5EF4-FFF2-40B4-BE49-F238E27FC236}">
                <a16:creationId xmlns:a16="http://schemas.microsoft.com/office/drawing/2014/main" id="{A8D48A30-52C3-C341-A22F-1EAA14D1B0CB}"/>
              </a:ext>
            </a:extLst>
          </p:cNvPr>
          <p:cNvPicPr>
            <a:picLocks noGrp="1" noChangeAspect="1"/>
          </p:cNvPicPr>
          <p:nvPr>
            <p:ph idx="1"/>
          </p:nvPr>
        </p:nvPicPr>
        <p:blipFill rotWithShape="1">
          <a:blip r:embed="rId3"/>
          <a:srcRect l="17501" r="15375" b="1"/>
          <a:stretch/>
        </p:blipFill>
        <p:spPr>
          <a:xfrm>
            <a:off x="3663435" y="1905001"/>
            <a:ext cx="5270501" cy="4783284"/>
          </a:xfrm>
          <a:prstGeom prst="rect">
            <a:avLst/>
          </a:prstGeom>
        </p:spPr>
      </p:pic>
      <p:sp>
        <p:nvSpPr>
          <p:cNvPr id="5" name="Donut 4">
            <a:extLst>
              <a:ext uri="{FF2B5EF4-FFF2-40B4-BE49-F238E27FC236}">
                <a16:creationId xmlns:a16="http://schemas.microsoft.com/office/drawing/2014/main" id="{EECCFD4F-B159-2640-B51E-4870C2F479E5}"/>
              </a:ext>
            </a:extLst>
          </p:cNvPr>
          <p:cNvSpPr/>
          <p:nvPr/>
        </p:nvSpPr>
        <p:spPr>
          <a:xfrm>
            <a:off x="3472249" y="3904735"/>
            <a:ext cx="1532238" cy="1532238"/>
          </a:xfrm>
          <a:prstGeom prst="donut">
            <a:avLst/>
          </a:prstGeom>
          <a:solidFill>
            <a:schemeClr val="accent1">
              <a:alpha val="47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ontent Placeholder 2">
            <a:hlinkClick r:id="rId4" action="ppaction://hlinksldjump"/>
            <a:extLst>
              <a:ext uri="{FF2B5EF4-FFF2-40B4-BE49-F238E27FC236}">
                <a16:creationId xmlns:a16="http://schemas.microsoft.com/office/drawing/2014/main" id="{AE10EB8C-E9EF-9241-B749-5276E3028E35}"/>
              </a:ext>
            </a:extLst>
          </p:cNvPr>
          <p:cNvSpPr txBox="1">
            <a:spLocks/>
          </p:cNvSpPr>
          <p:nvPr/>
        </p:nvSpPr>
        <p:spPr>
          <a:xfrm>
            <a:off x="9125122" y="6169690"/>
            <a:ext cx="2976701" cy="4101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I have more questions…</a:t>
            </a:r>
          </a:p>
        </p:txBody>
      </p:sp>
    </p:spTree>
    <p:extLst>
      <p:ext uri="{BB962C8B-B14F-4D97-AF65-F5344CB8AC3E}">
        <p14:creationId xmlns:p14="http://schemas.microsoft.com/office/powerpoint/2010/main" val="230310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C99B-DB54-314D-8379-42A6B703D588}"/>
              </a:ext>
            </a:extLst>
          </p:cNvPr>
          <p:cNvSpPr>
            <a:spLocks noGrp="1"/>
          </p:cNvSpPr>
          <p:nvPr>
            <p:ph type="title"/>
          </p:nvPr>
        </p:nvSpPr>
        <p:spPr>
          <a:xfrm>
            <a:off x="2592925" y="192033"/>
            <a:ext cx="8911687" cy="2042012"/>
          </a:xfrm>
        </p:spPr>
        <p:txBody>
          <a:bodyPr>
            <a:normAutofit fontScale="90000"/>
          </a:bodyPr>
          <a:lstStyle/>
          <a:p>
            <a:r>
              <a:rPr lang="en-US" dirty="0"/>
              <a:t>“The people are called the Ho-Chunk. Their allies are the Menominee. I’ve heard they are very powerful! New France needs allies against the Iroquois Confederacy.”</a:t>
            </a:r>
          </a:p>
        </p:txBody>
      </p:sp>
      <p:pic>
        <p:nvPicPr>
          <p:cNvPr id="7170" name="Picture 2" descr="Several French fur traders negotiating with native Indians at La Baye.">
            <a:extLst>
              <a:ext uri="{FF2B5EF4-FFF2-40B4-BE49-F238E27FC236}">
                <a16:creationId xmlns:a16="http://schemas.microsoft.com/office/drawing/2014/main" id="{56764B6D-B8FC-F943-A05B-10610B0AF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927" y="2234045"/>
            <a:ext cx="7620000" cy="4445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hlinkClick r:id="rId4" action="ppaction://hlinksldjump"/>
            <a:extLst>
              <a:ext uri="{FF2B5EF4-FFF2-40B4-BE49-F238E27FC236}">
                <a16:creationId xmlns:a16="http://schemas.microsoft.com/office/drawing/2014/main" id="{84C1DA91-8BAE-764C-8B27-3BF392CB94AD}"/>
              </a:ext>
            </a:extLst>
          </p:cNvPr>
          <p:cNvSpPr txBox="1">
            <a:spLocks/>
          </p:cNvSpPr>
          <p:nvPr/>
        </p:nvSpPr>
        <p:spPr>
          <a:xfrm>
            <a:off x="313632" y="6253267"/>
            <a:ext cx="2647778" cy="4101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I have more questions…</a:t>
            </a:r>
          </a:p>
        </p:txBody>
      </p:sp>
    </p:spTree>
    <p:extLst>
      <p:ext uri="{BB962C8B-B14F-4D97-AF65-F5344CB8AC3E}">
        <p14:creationId xmlns:p14="http://schemas.microsoft.com/office/powerpoint/2010/main" val="99709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Title 1">
            <a:extLst>
              <a:ext uri="{FF2B5EF4-FFF2-40B4-BE49-F238E27FC236}">
                <a16:creationId xmlns:a16="http://schemas.microsoft.com/office/drawing/2014/main" id="{ADED9BE6-37A5-0C40-816C-00F4A9D90B67}"/>
              </a:ext>
            </a:extLst>
          </p:cNvPr>
          <p:cNvSpPr>
            <a:spLocks noGrp="1"/>
          </p:cNvSpPr>
          <p:nvPr>
            <p:ph type="title"/>
          </p:nvPr>
        </p:nvSpPr>
        <p:spPr>
          <a:xfrm>
            <a:off x="1217056" y="1093380"/>
            <a:ext cx="3068182" cy="4671240"/>
          </a:xfrm>
        </p:spPr>
        <p:txBody>
          <a:bodyPr anchor="ctr">
            <a:normAutofit/>
          </a:bodyPr>
          <a:lstStyle/>
          <a:p>
            <a:pPr>
              <a:lnSpc>
                <a:spcPct val="90000"/>
              </a:lnSpc>
            </a:pPr>
            <a:r>
              <a:rPr lang="en-US" sz="2800" dirty="0"/>
              <a:t>“When you arrive, show the people that the French are powerful. But remember, we want peace and trade.”</a:t>
            </a:r>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llustration of the Solomon Juneau fur trading post at Milwaukee in 1833.">
            <a:extLst>
              <a:ext uri="{FF2B5EF4-FFF2-40B4-BE49-F238E27FC236}">
                <a16:creationId xmlns:a16="http://schemas.microsoft.com/office/drawing/2014/main" id="{11054C80-FFC9-EE43-B5FE-662EA253A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115" y="1093380"/>
            <a:ext cx="6717982" cy="4590621"/>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
            <a:hlinkClick r:id="rId4" action="ppaction://hlinksldjump"/>
            <a:extLst>
              <a:ext uri="{FF2B5EF4-FFF2-40B4-BE49-F238E27FC236}">
                <a16:creationId xmlns:a16="http://schemas.microsoft.com/office/drawing/2014/main" id="{E63C2223-140E-6948-8093-B94A0CD8729E}"/>
              </a:ext>
            </a:extLst>
          </p:cNvPr>
          <p:cNvSpPr txBox="1">
            <a:spLocks/>
          </p:cNvSpPr>
          <p:nvPr/>
        </p:nvSpPr>
        <p:spPr>
          <a:xfrm>
            <a:off x="9069921" y="6177698"/>
            <a:ext cx="2976701" cy="4101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bg1"/>
                </a:solidFill>
              </a:rPr>
              <a:t>I have more questions…</a:t>
            </a:r>
          </a:p>
        </p:txBody>
      </p:sp>
    </p:spTree>
    <p:extLst>
      <p:ext uri="{BB962C8B-B14F-4D97-AF65-F5344CB8AC3E}">
        <p14:creationId xmlns:p14="http://schemas.microsoft.com/office/powerpoint/2010/main" val="2171551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12">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5" name="Rectangle 44">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a:extLst>
              <a:ext uri="{FF2B5EF4-FFF2-40B4-BE49-F238E27FC236}">
                <a16:creationId xmlns:a16="http://schemas.microsoft.com/office/drawing/2014/main" id="{799826B4-333E-C24D-AD06-CDE91E7EEE99}"/>
              </a:ext>
            </a:extLst>
          </p:cNvPr>
          <p:cNvPicPr>
            <a:picLocks noChangeAspect="1"/>
          </p:cNvPicPr>
          <p:nvPr/>
        </p:nvPicPr>
        <p:blipFill rotWithShape="1">
          <a:blip r:embed="rId3"/>
          <a:srcRect t="2114" b="4911"/>
          <a:stretch/>
        </p:blipFill>
        <p:spPr>
          <a:xfrm>
            <a:off x="20" y="10"/>
            <a:ext cx="12191980" cy="6857990"/>
          </a:xfrm>
          <a:prstGeom prst="rect">
            <a:avLst/>
          </a:prstGeom>
        </p:spPr>
      </p:pic>
      <p:sp>
        <p:nvSpPr>
          <p:cNvPr id="47" name="Freeform: Shape 46">
            <a:extLst>
              <a:ext uri="{FF2B5EF4-FFF2-40B4-BE49-F238E27FC236}">
                <a16:creationId xmlns:a16="http://schemas.microsoft.com/office/drawing/2014/main" id="{BBE55C11-4C41-45E4-A00F-83DEE6BB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632297"/>
            <a:ext cx="7527616"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7B5349">
              <a:alpha val="87843"/>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D252602F-C198-5C4E-BB05-EF1C136ACEAA}"/>
              </a:ext>
            </a:extLst>
          </p:cNvPr>
          <p:cNvSpPr>
            <a:spLocks noGrp="1"/>
          </p:cNvSpPr>
          <p:nvPr>
            <p:ph type="title"/>
          </p:nvPr>
        </p:nvSpPr>
        <p:spPr>
          <a:xfrm>
            <a:off x="1083733" y="3889218"/>
            <a:ext cx="5478432" cy="1032094"/>
          </a:xfrm>
        </p:spPr>
        <p:txBody>
          <a:bodyPr vert="horz" lIns="91440" tIns="45720" rIns="91440" bIns="45720" rtlCol="0" anchor="b">
            <a:normAutofit/>
          </a:bodyPr>
          <a:lstStyle/>
          <a:p>
            <a:pPr>
              <a:lnSpc>
                <a:spcPct val="90000"/>
              </a:lnSpc>
            </a:pPr>
            <a:r>
              <a:rPr lang="en-US" sz="2500">
                <a:solidFill>
                  <a:srgbClr val="FEFFFF"/>
                </a:solidFill>
              </a:rPr>
              <a:t>“What you pack is up to you. Be sure it will help you in your mission”</a:t>
            </a:r>
          </a:p>
        </p:txBody>
      </p:sp>
      <p:sp>
        <p:nvSpPr>
          <p:cNvPr id="42" name="Content Placeholder 2">
            <a:hlinkClick r:id="rId4" action="ppaction://hlinksldjump"/>
            <a:extLst>
              <a:ext uri="{FF2B5EF4-FFF2-40B4-BE49-F238E27FC236}">
                <a16:creationId xmlns:a16="http://schemas.microsoft.com/office/drawing/2014/main" id="{B600FB80-F5F8-4E4D-95B8-DE67FCACC545}"/>
              </a:ext>
            </a:extLst>
          </p:cNvPr>
          <p:cNvSpPr txBox="1">
            <a:spLocks/>
          </p:cNvSpPr>
          <p:nvPr/>
        </p:nvSpPr>
        <p:spPr>
          <a:xfrm>
            <a:off x="8896265" y="3201258"/>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bg1"/>
                </a:solidFill>
              </a:rPr>
              <a:t>Tools for building, pistols, medicines, and animal trapping materials.</a:t>
            </a:r>
          </a:p>
        </p:txBody>
      </p:sp>
      <p:sp>
        <p:nvSpPr>
          <p:cNvPr id="44" name="Content Placeholder 2">
            <a:extLst>
              <a:ext uri="{FF2B5EF4-FFF2-40B4-BE49-F238E27FC236}">
                <a16:creationId xmlns:a16="http://schemas.microsoft.com/office/drawing/2014/main" id="{9514D8F4-F485-8B43-8031-83A354C434AD}"/>
              </a:ext>
            </a:extLst>
          </p:cNvPr>
          <p:cNvSpPr txBox="1">
            <a:spLocks/>
          </p:cNvSpPr>
          <p:nvPr/>
        </p:nvSpPr>
        <p:spPr>
          <a:xfrm>
            <a:off x="8896265" y="4096898"/>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bg1"/>
                </a:solidFill>
              </a:rPr>
              <a:t>A Chinese silk robe, Mandarin style hat, and a book on the Mandarin language.</a:t>
            </a:r>
          </a:p>
        </p:txBody>
      </p:sp>
      <p:sp>
        <p:nvSpPr>
          <p:cNvPr id="46" name="Content Placeholder 2">
            <a:hlinkClick r:id="rId5" action="ppaction://hlinksldjump"/>
            <a:extLst>
              <a:ext uri="{FF2B5EF4-FFF2-40B4-BE49-F238E27FC236}">
                <a16:creationId xmlns:a16="http://schemas.microsoft.com/office/drawing/2014/main" id="{5542A93B-3FBE-6E42-9423-FAA6F7FEF8B1}"/>
              </a:ext>
            </a:extLst>
          </p:cNvPr>
          <p:cNvSpPr txBox="1">
            <a:spLocks/>
          </p:cNvSpPr>
          <p:nvPr/>
        </p:nvSpPr>
        <p:spPr>
          <a:xfrm>
            <a:off x="8896265" y="4992538"/>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bg1"/>
                </a:solidFill>
              </a:rPr>
              <a:t>Tough clothes, pistols, gifts for the Natives, and a silk cape for formal occasions.</a:t>
            </a:r>
          </a:p>
        </p:txBody>
      </p:sp>
      <p:sp>
        <p:nvSpPr>
          <p:cNvPr id="48" name="Content Placeholder 2">
            <a:hlinkClick r:id="rId4" action="ppaction://hlinksldjump"/>
            <a:extLst>
              <a:ext uri="{FF2B5EF4-FFF2-40B4-BE49-F238E27FC236}">
                <a16:creationId xmlns:a16="http://schemas.microsoft.com/office/drawing/2014/main" id="{1EE86B39-7B1C-074C-9A14-99C2016B7360}"/>
              </a:ext>
            </a:extLst>
          </p:cNvPr>
          <p:cNvSpPr txBox="1">
            <a:spLocks/>
          </p:cNvSpPr>
          <p:nvPr/>
        </p:nvSpPr>
        <p:spPr>
          <a:xfrm>
            <a:off x="8896265" y="5888178"/>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bg1"/>
                </a:solidFill>
              </a:rPr>
              <a:t>Seeds for starting crops, tools for building, and medicines.</a:t>
            </a:r>
          </a:p>
        </p:txBody>
      </p:sp>
      <p:sp>
        <p:nvSpPr>
          <p:cNvPr id="40" name="Content Placeholder 2">
            <a:hlinkClick r:id="rId6" action="ppaction://hlinksldjump"/>
            <a:extLst>
              <a:ext uri="{FF2B5EF4-FFF2-40B4-BE49-F238E27FC236}">
                <a16:creationId xmlns:a16="http://schemas.microsoft.com/office/drawing/2014/main" id="{36877642-A0B8-794C-B472-3CCF310A766C}"/>
              </a:ext>
            </a:extLst>
          </p:cNvPr>
          <p:cNvSpPr txBox="1">
            <a:spLocks/>
          </p:cNvSpPr>
          <p:nvPr/>
        </p:nvSpPr>
        <p:spPr>
          <a:xfrm>
            <a:off x="156563" y="6345476"/>
            <a:ext cx="2976701" cy="4101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bg1"/>
                </a:solidFill>
              </a:rPr>
              <a:t>I have more questions…</a:t>
            </a:r>
          </a:p>
        </p:txBody>
      </p:sp>
    </p:spTree>
    <p:extLst>
      <p:ext uri="{BB962C8B-B14F-4D97-AF65-F5344CB8AC3E}">
        <p14:creationId xmlns:p14="http://schemas.microsoft.com/office/powerpoint/2010/main" val="2711874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6F849-DA23-C444-9C12-AE15D76FF044}"/>
              </a:ext>
            </a:extLst>
          </p:cNvPr>
          <p:cNvSpPr>
            <a:spLocks noGrp="1"/>
          </p:cNvSpPr>
          <p:nvPr>
            <p:ph type="title"/>
          </p:nvPr>
        </p:nvSpPr>
        <p:spPr>
          <a:xfrm>
            <a:off x="1046018" y="942108"/>
            <a:ext cx="3383995" cy="4969113"/>
          </a:xfrm>
        </p:spPr>
        <p:txBody>
          <a:bodyPr anchor="ctr">
            <a:normAutofit/>
          </a:bodyPr>
          <a:lstStyle/>
          <a:p>
            <a:r>
              <a:rPr lang="en-US" dirty="0">
                <a:solidFill>
                  <a:schemeClr val="tx2">
                    <a:lumMod val="75000"/>
                  </a:schemeClr>
                </a:solidFill>
              </a:rPr>
              <a:t>You pack for your journey…</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id="{20005C1C-DEDA-BB49-9B57-0B4D234E24D2}"/>
              </a:ext>
            </a:extLst>
          </p:cNvPr>
          <p:cNvSpPr>
            <a:spLocks noGrp="1"/>
          </p:cNvSpPr>
          <p:nvPr>
            <p:ph idx="1"/>
          </p:nvPr>
        </p:nvSpPr>
        <p:spPr>
          <a:xfrm>
            <a:off x="5030936" y="2241164"/>
            <a:ext cx="6455549" cy="2371000"/>
          </a:xfrm>
        </p:spPr>
        <p:txBody>
          <a:bodyPr anchor="ctr">
            <a:normAutofit/>
          </a:bodyPr>
          <a:lstStyle/>
          <a:p>
            <a:pPr marL="0" indent="0">
              <a:buNone/>
            </a:pPr>
            <a:r>
              <a:rPr lang="en-US" dirty="0">
                <a:solidFill>
                  <a:schemeClr val="tx2">
                    <a:lumMod val="75000"/>
                  </a:schemeClr>
                </a:solidFill>
              </a:rPr>
              <a:t>Unfortunately, the things you packed did you little good. You’ll have to go back and re-pack for your mission.</a:t>
            </a:r>
          </a:p>
        </p:txBody>
      </p:sp>
      <p:sp>
        <p:nvSpPr>
          <p:cNvPr id="27" name="Content Placeholder 2">
            <a:hlinkClick r:id="rId2" action="ppaction://hlinksldjump"/>
            <a:extLst>
              <a:ext uri="{FF2B5EF4-FFF2-40B4-BE49-F238E27FC236}">
                <a16:creationId xmlns:a16="http://schemas.microsoft.com/office/drawing/2014/main" id="{72327407-055E-7F4F-BBB8-161D1FD8084F}"/>
              </a:ext>
            </a:extLst>
          </p:cNvPr>
          <p:cNvSpPr txBox="1">
            <a:spLocks/>
          </p:cNvSpPr>
          <p:nvPr/>
        </p:nvSpPr>
        <p:spPr>
          <a:xfrm>
            <a:off x="6610890" y="5331504"/>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90000"/>
              </a:lnSpc>
              <a:buNone/>
            </a:pPr>
            <a:r>
              <a:rPr lang="en-US" sz="1700" dirty="0"/>
              <a:t>Go back and re-pack.</a:t>
            </a:r>
          </a:p>
        </p:txBody>
      </p:sp>
    </p:spTree>
    <p:extLst>
      <p:ext uri="{BB962C8B-B14F-4D97-AF65-F5344CB8AC3E}">
        <p14:creationId xmlns:p14="http://schemas.microsoft.com/office/powerpoint/2010/main" val="4070572025"/>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6"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7"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8"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9"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0"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1"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2"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3"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4"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5"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46"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47"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49" name="Group 148">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50"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1"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2"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3"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4"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5"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56"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57"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58"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59"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0"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1"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63" name="Rectangle 162">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5"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67" name="Rectangle 166">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69" name="Group 168">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170"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1"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2"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3"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4"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5"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6"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7"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8"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9"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0"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81"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83" name="Group 182">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184"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85"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86"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87"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88"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89"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90"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91"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2"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93"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94"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95"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38CB044C-04EA-BE4C-8124-970E9F2FB690}"/>
              </a:ext>
            </a:extLst>
          </p:cNvPr>
          <p:cNvSpPr>
            <a:spLocks noGrp="1"/>
          </p:cNvSpPr>
          <p:nvPr>
            <p:ph type="title"/>
          </p:nvPr>
        </p:nvSpPr>
        <p:spPr>
          <a:xfrm>
            <a:off x="5675502" y="228600"/>
            <a:ext cx="5681134" cy="2262781"/>
          </a:xfrm>
        </p:spPr>
        <p:txBody>
          <a:bodyPr vert="horz" lIns="91440" tIns="45720" rIns="91440" bIns="45720" rtlCol="0" anchor="b">
            <a:normAutofit/>
          </a:bodyPr>
          <a:lstStyle/>
          <a:p>
            <a:pPr>
              <a:lnSpc>
                <a:spcPct val="90000"/>
              </a:lnSpc>
            </a:pPr>
            <a:r>
              <a:rPr lang="en-US" sz="3700" dirty="0"/>
              <a:t>You will need a tough and experienced crew for your journey. Who do you bring?</a:t>
            </a:r>
          </a:p>
        </p:txBody>
      </p:sp>
      <p:sp>
        <p:nvSpPr>
          <p:cNvPr id="197" name="Rectangle 196">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99"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13314" name="Picture 2" descr="Illustration of &quot;Voyageur with Tumpline&quot;. A tumpline is a strap attached at both ends to a load and used to carry the object by placing the strap over the top of the head.">
            <a:extLst>
              <a:ext uri="{FF2B5EF4-FFF2-40B4-BE49-F238E27FC236}">
                <a16:creationId xmlns:a16="http://schemas.microsoft.com/office/drawing/2014/main" id="{9789777E-242D-A348-9493-DD86842859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15" r="6088"/>
          <a:stretch/>
        </p:blipFill>
        <p:spPr bwMode="auto">
          <a:xfrm>
            <a:off x="-2650" y="10"/>
            <a:ext cx="3681047" cy="6857990"/>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
            <a:hlinkClick r:id="rId4" action="ppaction://hlinksldjump"/>
            <a:extLst>
              <a:ext uri="{FF2B5EF4-FFF2-40B4-BE49-F238E27FC236}">
                <a16:creationId xmlns:a16="http://schemas.microsoft.com/office/drawing/2014/main" id="{FBF6C279-1030-E447-B4B2-C2E2E9D555F8}"/>
              </a:ext>
            </a:extLst>
          </p:cNvPr>
          <p:cNvSpPr txBox="1">
            <a:spLocks/>
          </p:cNvSpPr>
          <p:nvPr/>
        </p:nvSpPr>
        <p:spPr>
          <a:xfrm>
            <a:off x="6686534" y="3023821"/>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t>Some farmers, a blacksmith, and a land surveyor from New France.</a:t>
            </a:r>
          </a:p>
        </p:txBody>
      </p:sp>
      <p:sp>
        <p:nvSpPr>
          <p:cNvPr id="25" name="Content Placeholder 2">
            <a:hlinkClick r:id="rId5" action="ppaction://hlinksldjump"/>
            <a:extLst>
              <a:ext uri="{FF2B5EF4-FFF2-40B4-BE49-F238E27FC236}">
                <a16:creationId xmlns:a16="http://schemas.microsoft.com/office/drawing/2014/main" id="{A5266662-33FC-3742-923C-2B77AEFE5F16}"/>
              </a:ext>
            </a:extLst>
          </p:cNvPr>
          <p:cNvSpPr txBox="1">
            <a:spLocks/>
          </p:cNvSpPr>
          <p:nvPr/>
        </p:nvSpPr>
        <p:spPr>
          <a:xfrm>
            <a:off x="6686534" y="3919461"/>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400"/>
              <a:t>Native American allies who know the land and water routes through the Great Lakes.</a:t>
            </a:r>
          </a:p>
        </p:txBody>
      </p:sp>
      <p:sp>
        <p:nvSpPr>
          <p:cNvPr id="30" name="Content Placeholder 2">
            <a:hlinkClick r:id="rId4" action="ppaction://hlinksldjump"/>
            <a:extLst>
              <a:ext uri="{FF2B5EF4-FFF2-40B4-BE49-F238E27FC236}">
                <a16:creationId xmlns:a16="http://schemas.microsoft.com/office/drawing/2014/main" id="{7A658917-F0AC-C244-B286-00AD78B590AE}"/>
              </a:ext>
            </a:extLst>
          </p:cNvPr>
          <p:cNvSpPr txBox="1">
            <a:spLocks/>
          </p:cNvSpPr>
          <p:nvPr/>
        </p:nvSpPr>
        <p:spPr>
          <a:xfrm>
            <a:off x="6686534" y="4815101"/>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t>A nobleman, a priest, and other missionaries from New France.</a:t>
            </a:r>
          </a:p>
        </p:txBody>
      </p:sp>
      <p:sp>
        <p:nvSpPr>
          <p:cNvPr id="31" name="Content Placeholder 2">
            <a:hlinkClick r:id="rId4" action="ppaction://hlinksldjump"/>
            <a:extLst>
              <a:ext uri="{FF2B5EF4-FFF2-40B4-BE49-F238E27FC236}">
                <a16:creationId xmlns:a16="http://schemas.microsoft.com/office/drawing/2014/main" id="{6C663227-50F9-044C-BB34-20FB10F92C29}"/>
              </a:ext>
            </a:extLst>
          </p:cNvPr>
          <p:cNvSpPr txBox="1">
            <a:spLocks/>
          </p:cNvSpPr>
          <p:nvPr/>
        </p:nvSpPr>
        <p:spPr>
          <a:xfrm>
            <a:off x="6686534" y="5710741"/>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t>A composer, a poet, and an artist from France.</a:t>
            </a:r>
          </a:p>
        </p:txBody>
      </p:sp>
      <p:sp>
        <p:nvSpPr>
          <p:cNvPr id="33" name="TextBox 3">
            <a:extLst>
              <a:ext uri="{FF2B5EF4-FFF2-40B4-BE49-F238E27FC236}">
                <a16:creationId xmlns:a16="http://schemas.microsoft.com/office/drawing/2014/main" id="{4A9DC8A1-44C5-8D4D-A424-EB2E1140E9C3}"/>
              </a:ext>
            </a:extLst>
          </p:cNvPr>
          <p:cNvSpPr txBox="1"/>
          <p:nvPr/>
        </p:nvSpPr>
        <p:spPr>
          <a:xfrm>
            <a:off x="4790209" y="2306782"/>
            <a:ext cx="184731" cy="369332"/>
          </a:xfrm>
          <a:prstGeom prst="rect">
            <a:avLst/>
          </a:prstGeom>
          <a:noFill/>
        </p:spPr>
        <p:txBody>
          <a:bodyPr wrap="none" rtlCol="0">
            <a:spAutoFit/>
          </a:bodyPr>
          <a:lstStyle/>
          <a:p>
            <a:endParaRPr lang="en-US"/>
          </a:p>
        </p:txBody>
      </p:sp>
      <p:sp>
        <p:nvSpPr>
          <p:cNvPr id="63" name="Content Placeholder 2">
            <a:extLst>
              <a:ext uri="{FF2B5EF4-FFF2-40B4-BE49-F238E27FC236}">
                <a16:creationId xmlns:a16="http://schemas.microsoft.com/office/drawing/2014/main" id="{F31A62D1-7F78-2949-9035-0643B56E9470}"/>
              </a:ext>
            </a:extLst>
          </p:cNvPr>
          <p:cNvSpPr txBox="1">
            <a:spLocks/>
          </p:cNvSpPr>
          <p:nvPr/>
        </p:nvSpPr>
        <p:spPr>
          <a:xfrm>
            <a:off x="299969" y="94647"/>
            <a:ext cx="3125141" cy="4180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t>You continue your journey…</a:t>
            </a:r>
          </a:p>
        </p:txBody>
      </p:sp>
      <p:sp>
        <p:nvSpPr>
          <p:cNvPr id="68" name="Content Placeholder 2">
            <a:hlinkClick r:id="rId6" action="ppaction://hlinksldjump"/>
            <a:extLst>
              <a:ext uri="{FF2B5EF4-FFF2-40B4-BE49-F238E27FC236}">
                <a16:creationId xmlns:a16="http://schemas.microsoft.com/office/drawing/2014/main" id="{DF45E6C7-9FC3-2D48-96B1-60AB8D63C13F}"/>
              </a:ext>
            </a:extLst>
          </p:cNvPr>
          <p:cNvSpPr txBox="1">
            <a:spLocks/>
          </p:cNvSpPr>
          <p:nvPr/>
        </p:nvSpPr>
        <p:spPr>
          <a:xfrm>
            <a:off x="499061" y="6426932"/>
            <a:ext cx="2647778" cy="4101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I have more questions…</a:t>
            </a:r>
          </a:p>
        </p:txBody>
      </p:sp>
    </p:spTree>
    <p:extLst>
      <p:ext uri="{BB962C8B-B14F-4D97-AF65-F5344CB8AC3E}">
        <p14:creationId xmlns:p14="http://schemas.microsoft.com/office/powerpoint/2010/main" val="3367625423"/>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6F849-DA23-C444-9C12-AE15D76FF044}"/>
              </a:ext>
            </a:extLst>
          </p:cNvPr>
          <p:cNvSpPr>
            <a:spLocks noGrp="1"/>
          </p:cNvSpPr>
          <p:nvPr>
            <p:ph type="title"/>
          </p:nvPr>
        </p:nvSpPr>
        <p:spPr>
          <a:xfrm>
            <a:off x="904010" y="942108"/>
            <a:ext cx="3526004" cy="4969113"/>
          </a:xfrm>
        </p:spPr>
        <p:txBody>
          <a:bodyPr anchor="ctr">
            <a:normAutofit/>
          </a:bodyPr>
          <a:lstStyle/>
          <a:p>
            <a:r>
              <a:rPr lang="en-US" dirty="0">
                <a:solidFill>
                  <a:schemeClr val="tx2">
                    <a:lumMod val="75000"/>
                  </a:schemeClr>
                </a:solidFill>
              </a:rPr>
              <a:t>You choose the members of your party…</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id="{20005C1C-DEDA-BB49-9B57-0B4D234E24D2}"/>
              </a:ext>
            </a:extLst>
          </p:cNvPr>
          <p:cNvSpPr>
            <a:spLocks noGrp="1"/>
          </p:cNvSpPr>
          <p:nvPr>
            <p:ph idx="1"/>
          </p:nvPr>
        </p:nvSpPr>
        <p:spPr>
          <a:xfrm>
            <a:off x="5030936" y="2241164"/>
            <a:ext cx="6455549" cy="2371000"/>
          </a:xfrm>
        </p:spPr>
        <p:txBody>
          <a:bodyPr anchor="ctr">
            <a:normAutofit/>
          </a:bodyPr>
          <a:lstStyle/>
          <a:p>
            <a:pPr marL="0" indent="0">
              <a:buNone/>
            </a:pPr>
            <a:r>
              <a:rPr lang="en-US" dirty="0">
                <a:solidFill>
                  <a:schemeClr val="tx2">
                    <a:lumMod val="75000"/>
                  </a:schemeClr>
                </a:solidFill>
              </a:rPr>
              <a:t>The people you brought along have no idea what to do. You’ll have to go back and choose some different members for your crew.</a:t>
            </a:r>
          </a:p>
        </p:txBody>
      </p:sp>
      <p:sp>
        <p:nvSpPr>
          <p:cNvPr id="27" name="Content Placeholder 2">
            <a:hlinkClick r:id="rId2" action="ppaction://hlinksldjump"/>
            <a:extLst>
              <a:ext uri="{FF2B5EF4-FFF2-40B4-BE49-F238E27FC236}">
                <a16:creationId xmlns:a16="http://schemas.microsoft.com/office/drawing/2014/main" id="{72327407-055E-7F4F-BBB8-161D1FD8084F}"/>
              </a:ext>
            </a:extLst>
          </p:cNvPr>
          <p:cNvSpPr txBox="1">
            <a:spLocks/>
          </p:cNvSpPr>
          <p:nvPr/>
        </p:nvSpPr>
        <p:spPr>
          <a:xfrm>
            <a:off x="6610890" y="5331504"/>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90000"/>
              </a:lnSpc>
              <a:buNone/>
            </a:pPr>
            <a:r>
              <a:rPr lang="en-US" sz="1700" dirty="0"/>
              <a:t>Go back and re-choose.</a:t>
            </a:r>
          </a:p>
        </p:txBody>
      </p:sp>
    </p:spTree>
    <p:extLst>
      <p:ext uri="{BB962C8B-B14F-4D97-AF65-F5344CB8AC3E}">
        <p14:creationId xmlns:p14="http://schemas.microsoft.com/office/powerpoint/2010/main" val="2623676609"/>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A7AF9E2D-8F98-4755-895E-D65689F2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1" name="Group 140">
            <a:extLst>
              <a:ext uri="{FF2B5EF4-FFF2-40B4-BE49-F238E27FC236}">
                <a16:creationId xmlns:a16="http://schemas.microsoft.com/office/drawing/2014/main" id="{94D3C8C4-8367-4524-B9C5-2B3ACA682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42" name="Freeform 11">
              <a:extLst>
                <a:ext uri="{FF2B5EF4-FFF2-40B4-BE49-F238E27FC236}">
                  <a16:creationId xmlns:a16="http://schemas.microsoft.com/office/drawing/2014/main" id="{38BDB546-CAFB-429D-8D82-4F3AA2891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3" name="Freeform 12">
              <a:extLst>
                <a:ext uri="{FF2B5EF4-FFF2-40B4-BE49-F238E27FC236}">
                  <a16:creationId xmlns:a16="http://schemas.microsoft.com/office/drawing/2014/main" id="{8F202AFF-3597-4A70-9149-0AA2AACBB9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4" name="Freeform 13">
              <a:extLst>
                <a:ext uri="{FF2B5EF4-FFF2-40B4-BE49-F238E27FC236}">
                  <a16:creationId xmlns:a16="http://schemas.microsoft.com/office/drawing/2014/main" id="{5B91C985-1FBD-4FEE-8FB4-FBD47CF0A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5" name="Freeform 14">
              <a:extLst>
                <a:ext uri="{FF2B5EF4-FFF2-40B4-BE49-F238E27FC236}">
                  <a16:creationId xmlns:a16="http://schemas.microsoft.com/office/drawing/2014/main" id="{E045B090-8B4D-4553-997E-D7A7A2B9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6" name="Freeform 15">
              <a:extLst>
                <a:ext uri="{FF2B5EF4-FFF2-40B4-BE49-F238E27FC236}">
                  <a16:creationId xmlns:a16="http://schemas.microsoft.com/office/drawing/2014/main" id="{79661459-591F-41BD-85A7-882DF2E548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7" name="Freeform 16">
              <a:extLst>
                <a:ext uri="{FF2B5EF4-FFF2-40B4-BE49-F238E27FC236}">
                  <a16:creationId xmlns:a16="http://schemas.microsoft.com/office/drawing/2014/main" id="{172E6458-D7F5-4E0B-8098-F3A9B74463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8" name="Freeform 17">
              <a:extLst>
                <a:ext uri="{FF2B5EF4-FFF2-40B4-BE49-F238E27FC236}">
                  <a16:creationId xmlns:a16="http://schemas.microsoft.com/office/drawing/2014/main" id="{5D1FE182-350A-4951-99FA-123B15A19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9" name="Freeform 18">
              <a:extLst>
                <a:ext uri="{FF2B5EF4-FFF2-40B4-BE49-F238E27FC236}">
                  <a16:creationId xmlns:a16="http://schemas.microsoft.com/office/drawing/2014/main" id="{CBFDC3F8-18F5-41F0-9926-097682CEE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50" name="Freeform 19">
              <a:extLst>
                <a:ext uri="{FF2B5EF4-FFF2-40B4-BE49-F238E27FC236}">
                  <a16:creationId xmlns:a16="http://schemas.microsoft.com/office/drawing/2014/main" id="{F4B5A695-E6ED-4C81-A965-0461489F8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51" name="Freeform 20">
              <a:extLst>
                <a:ext uri="{FF2B5EF4-FFF2-40B4-BE49-F238E27FC236}">
                  <a16:creationId xmlns:a16="http://schemas.microsoft.com/office/drawing/2014/main" id="{CF31B175-CBC2-449D-8998-0BA7711E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52" name="Freeform 21">
              <a:extLst>
                <a:ext uri="{FF2B5EF4-FFF2-40B4-BE49-F238E27FC236}">
                  <a16:creationId xmlns:a16="http://schemas.microsoft.com/office/drawing/2014/main" id="{47A691C8-6328-4014-BB1A-CB4824DEB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53" name="Freeform 22">
              <a:extLst>
                <a:ext uri="{FF2B5EF4-FFF2-40B4-BE49-F238E27FC236}">
                  <a16:creationId xmlns:a16="http://schemas.microsoft.com/office/drawing/2014/main" id="{94EADC73-ECA3-447E-8D07-AE215A3C4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55" name="Group 154">
            <a:extLst>
              <a:ext uri="{FF2B5EF4-FFF2-40B4-BE49-F238E27FC236}">
                <a16:creationId xmlns:a16="http://schemas.microsoft.com/office/drawing/2014/main" id="{CDA2558E-94AE-4C16-8CD0-DCF447C987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156" name="Freeform 27">
              <a:extLst>
                <a:ext uri="{FF2B5EF4-FFF2-40B4-BE49-F238E27FC236}">
                  <a16:creationId xmlns:a16="http://schemas.microsoft.com/office/drawing/2014/main" id="{6928DF6B-A616-4A71-B951-9D8EAA775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7" name="Freeform 28">
              <a:extLst>
                <a:ext uri="{FF2B5EF4-FFF2-40B4-BE49-F238E27FC236}">
                  <a16:creationId xmlns:a16="http://schemas.microsoft.com/office/drawing/2014/main" id="{CD6B4E15-CED4-45FA-874A-EA347C912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8" name="Freeform 29">
              <a:extLst>
                <a:ext uri="{FF2B5EF4-FFF2-40B4-BE49-F238E27FC236}">
                  <a16:creationId xmlns:a16="http://schemas.microsoft.com/office/drawing/2014/main" id="{A4EE38F8-BF90-4D7F-8691-89ED516D7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9" name="Freeform 30">
              <a:extLst>
                <a:ext uri="{FF2B5EF4-FFF2-40B4-BE49-F238E27FC236}">
                  <a16:creationId xmlns:a16="http://schemas.microsoft.com/office/drawing/2014/main" id="{2889210F-D6E4-4311-8BF3-DAD3FF49A7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60" name="Freeform 31">
              <a:extLst>
                <a:ext uri="{FF2B5EF4-FFF2-40B4-BE49-F238E27FC236}">
                  <a16:creationId xmlns:a16="http://schemas.microsoft.com/office/drawing/2014/main" id="{44641BAA-087D-4656-8D6F-EA70FB67F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1" name="Freeform 32">
              <a:extLst>
                <a:ext uri="{FF2B5EF4-FFF2-40B4-BE49-F238E27FC236}">
                  <a16:creationId xmlns:a16="http://schemas.microsoft.com/office/drawing/2014/main" id="{DCEB55E2-FCCA-48F5-917E-8B3F26EC8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62" name="Freeform 33">
              <a:extLst>
                <a:ext uri="{FF2B5EF4-FFF2-40B4-BE49-F238E27FC236}">
                  <a16:creationId xmlns:a16="http://schemas.microsoft.com/office/drawing/2014/main" id="{45869B9E-3378-49CB-8EE1-FECA7D7809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63" name="Freeform 34">
              <a:extLst>
                <a:ext uri="{FF2B5EF4-FFF2-40B4-BE49-F238E27FC236}">
                  <a16:creationId xmlns:a16="http://schemas.microsoft.com/office/drawing/2014/main" id="{3497B8C7-AB4A-40B7-A86E-112D90CC6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64" name="Freeform 35">
              <a:extLst>
                <a:ext uri="{FF2B5EF4-FFF2-40B4-BE49-F238E27FC236}">
                  <a16:creationId xmlns:a16="http://schemas.microsoft.com/office/drawing/2014/main" id="{D5A7E348-C28C-4626-9026-59B6B9F7A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65" name="Freeform 36">
              <a:extLst>
                <a:ext uri="{FF2B5EF4-FFF2-40B4-BE49-F238E27FC236}">
                  <a16:creationId xmlns:a16="http://schemas.microsoft.com/office/drawing/2014/main" id="{A4FF1CA0-E6B1-4861-A2CD-144E06299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6" name="Freeform 37">
              <a:extLst>
                <a:ext uri="{FF2B5EF4-FFF2-40B4-BE49-F238E27FC236}">
                  <a16:creationId xmlns:a16="http://schemas.microsoft.com/office/drawing/2014/main" id="{774FF261-7109-4B0E-B24B-622F4209C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7" name="Freeform 38">
              <a:extLst>
                <a:ext uri="{FF2B5EF4-FFF2-40B4-BE49-F238E27FC236}">
                  <a16:creationId xmlns:a16="http://schemas.microsoft.com/office/drawing/2014/main" id="{3ECECA25-954F-4011-ADFF-BBFC4A00D3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87463B2E-5844-FB47-BA1E-F408192D56DC}"/>
              </a:ext>
            </a:extLst>
          </p:cNvPr>
          <p:cNvSpPr>
            <a:spLocks noGrp="1"/>
          </p:cNvSpPr>
          <p:nvPr>
            <p:ph type="title"/>
          </p:nvPr>
        </p:nvSpPr>
        <p:spPr>
          <a:xfrm>
            <a:off x="6483096" y="624110"/>
            <a:ext cx="5021516" cy="1280890"/>
          </a:xfrm>
        </p:spPr>
        <p:txBody>
          <a:bodyPr vert="horz" lIns="91440" tIns="45720" rIns="91440" bIns="45720" rtlCol="0" anchor="t">
            <a:normAutofit/>
          </a:bodyPr>
          <a:lstStyle/>
          <a:p>
            <a:r>
              <a:rPr lang="en-US"/>
              <a:t>You have a decision to make…</a:t>
            </a:r>
          </a:p>
        </p:txBody>
      </p:sp>
      <p:pic>
        <p:nvPicPr>
          <p:cNvPr id="102" name="Picture 2" descr="A plan of the Straits of St. Mary and Michilimakinac, to shew the situation and importance of the two westernmost settlements of Canada for the fur trade. On verso: text entitled &quot;A short account of the Straits of St. Mary, and Michilimakinac.&quot; Scale of miles in British Statute Miles.">
            <a:extLst>
              <a:ext uri="{FF2B5EF4-FFF2-40B4-BE49-F238E27FC236}">
                <a16:creationId xmlns:a16="http://schemas.microsoft.com/office/drawing/2014/main" id="{6717A09E-773B-1244-AD60-F9DE2D4C3D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2"/>
          <a:stretch/>
        </p:blipFill>
        <p:spPr bwMode="auto">
          <a:xfrm>
            <a:off x="20" y="10"/>
            <a:ext cx="4646965" cy="3428990"/>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68">
            <a:extLst>
              <a:ext uri="{FF2B5EF4-FFF2-40B4-BE49-F238E27FC236}">
                <a16:creationId xmlns:a16="http://schemas.microsoft.com/office/drawing/2014/main" id="{6D0FFBDB-89D1-4050-8FE5-AFC94C076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71" name="Freeform 11">
            <a:extLst>
              <a:ext uri="{FF2B5EF4-FFF2-40B4-BE49-F238E27FC236}">
                <a16:creationId xmlns:a16="http://schemas.microsoft.com/office/drawing/2014/main" id="{75823B85-53D1-46E0-BC58-872776B5A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2050" name="Picture 2" descr="Calapooia River, Oregon">
            <a:extLst>
              <a:ext uri="{FF2B5EF4-FFF2-40B4-BE49-F238E27FC236}">
                <a16:creationId xmlns:a16="http://schemas.microsoft.com/office/drawing/2014/main" id="{0DBBA647-9F4B-2D45-A5B2-92191B4B51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560" b="3"/>
          <a:stretch/>
        </p:blipFill>
        <p:spPr bwMode="auto">
          <a:xfrm>
            <a:off x="20" y="3429000"/>
            <a:ext cx="4646965"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173" name="Straight Connector 172">
            <a:extLst>
              <a:ext uri="{FF2B5EF4-FFF2-40B4-BE49-F238E27FC236}">
                <a16:creationId xmlns:a16="http://schemas.microsoft.com/office/drawing/2014/main" id="{81F86B2C-5FF7-48E0-B5B0-ABEA39A1E2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429000"/>
            <a:ext cx="4662638" cy="0"/>
          </a:xfrm>
          <a:prstGeom prst="line">
            <a:avLst/>
          </a:prstGeom>
          <a:ln w="50800" cap="flat">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07" name="Content Placeholder 2">
            <a:hlinkClick r:id="rId5" action="ppaction://hlinksldjump"/>
            <a:extLst>
              <a:ext uri="{FF2B5EF4-FFF2-40B4-BE49-F238E27FC236}">
                <a16:creationId xmlns:a16="http://schemas.microsoft.com/office/drawing/2014/main" id="{9E684B35-3C87-A84B-9C84-4B43286FB61E}"/>
              </a:ext>
            </a:extLst>
          </p:cNvPr>
          <p:cNvSpPr txBox="1">
            <a:spLocks/>
          </p:cNvSpPr>
          <p:nvPr/>
        </p:nvSpPr>
        <p:spPr>
          <a:xfrm>
            <a:off x="6916961" y="2315270"/>
            <a:ext cx="4111338" cy="125758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t>Head west by northwest. Your guides tell you there are great rapids ahead, but in three days journey you will come to a great sea. Today that sea is known as Lake Superior.</a:t>
            </a:r>
          </a:p>
        </p:txBody>
      </p:sp>
      <p:sp>
        <p:nvSpPr>
          <p:cNvPr id="108" name="Content Placeholder 2">
            <a:hlinkClick r:id="rId6" action="ppaction://hlinksldjump"/>
            <a:extLst>
              <a:ext uri="{FF2B5EF4-FFF2-40B4-BE49-F238E27FC236}">
                <a16:creationId xmlns:a16="http://schemas.microsoft.com/office/drawing/2014/main" id="{02646A60-1DD0-444D-854C-CD6A369A7B1E}"/>
              </a:ext>
            </a:extLst>
          </p:cNvPr>
          <p:cNvSpPr txBox="1">
            <a:spLocks/>
          </p:cNvSpPr>
          <p:nvPr/>
        </p:nvSpPr>
        <p:spPr>
          <a:xfrm>
            <a:off x="6916961" y="3956365"/>
            <a:ext cx="4111338" cy="125758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t>Head west by southwest. Your guides tell you that you will continue paddling for many days until you reach another great sea. Today that sea is known as Lake Michigan.</a:t>
            </a:r>
          </a:p>
          <a:p>
            <a:pPr marL="0" indent="0">
              <a:lnSpc>
                <a:spcPct val="90000"/>
              </a:lnSpc>
              <a:buNone/>
            </a:pPr>
            <a:endParaRPr lang="en-US" sz="1700" dirty="0"/>
          </a:p>
        </p:txBody>
      </p:sp>
      <p:cxnSp>
        <p:nvCxnSpPr>
          <p:cNvPr id="10" name="Straight Arrow Connector 9">
            <a:extLst>
              <a:ext uri="{FF2B5EF4-FFF2-40B4-BE49-F238E27FC236}">
                <a16:creationId xmlns:a16="http://schemas.microsoft.com/office/drawing/2014/main" id="{58F79BFC-A1A0-384E-A1A2-0134937DA880}"/>
              </a:ext>
            </a:extLst>
          </p:cNvPr>
          <p:cNvCxnSpPr/>
          <p:nvPr/>
        </p:nvCxnSpPr>
        <p:spPr>
          <a:xfrm flipH="1" flipV="1">
            <a:off x="1682134" y="1329753"/>
            <a:ext cx="654628" cy="56110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11" name="Straight Arrow Connector 110">
            <a:extLst>
              <a:ext uri="{FF2B5EF4-FFF2-40B4-BE49-F238E27FC236}">
                <a16:creationId xmlns:a16="http://schemas.microsoft.com/office/drawing/2014/main" id="{FBDC122A-B450-8A40-B8BE-1BD898B7DBC0}"/>
              </a:ext>
            </a:extLst>
          </p:cNvPr>
          <p:cNvCxnSpPr>
            <a:cxnSpLocks/>
          </p:cNvCxnSpPr>
          <p:nvPr/>
        </p:nvCxnSpPr>
        <p:spPr>
          <a:xfrm flipH="1">
            <a:off x="1336510" y="2483257"/>
            <a:ext cx="843716" cy="18357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38" name="5-Point Star 37">
            <a:extLst>
              <a:ext uri="{FF2B5EF4-FFF2-40B4-BE49-F238E27FC236}">
                <a16:creationId xmlns:a16="http://schemas.microsoft.com/office/drawing/2014/main" id="{678BCE53-AB0F-0F4B-A1E7-61974372C0D9}"/>
              </a:ext>
            </a:extLst>
          </p:cNvPr>
          <p:cNvSpPr/>
          <p:nvPr/>
        </p:nvSpPr>
        <p:spPr>
          <a:xfrm>
            <a:off x="2524991" y="2088573"/>
            <a:ext cx="238991" cy="2266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7B3E0C1A-488F-0A4C-AC60-FC526C01BF98}"/>
              </a:ext>
            </a:extLst>
          </p:cNvPr>
          <p:cNvSpPr txBox="1"/>
          <p:nvPr/>
        </p:nvSpPr>
        <p:spPr>
          <a:xfrm>
            <a:off x="2793932" y="2015070"/>
            <a:ext cx="1694686" cy="369332"/>
          </a:xfrm>
          <a:prstGeom prst="rect">
            <a:avLst/>
          </a:prstGeom>
          <a:noFill/>
        </p:spPr>
        <p:txBody>
          <a:bodyPr wrap="square" rtlCol="0">
            <a:spAutoFit/>
          </a:bodyPr>
          <a:lstStyle/>
          <a:p>
            <a:r>
              <a:rPr lang="en-US" dirty="0"/>
              <a:t>You are here</a:t>
            </a:r>
          </a:p>
        </p:txBody>
      </p:sp>
      <p:sp>
        <p:nvSpPr>
          <p:cNvPr id="41" name="Content Placeholder 2">
            <a:extLst>
              <a:ext uri="{FF2B5EF4-FFF2-40B4-BE49-F238E27FC236}">
                <a16:creationId xmlns:a16="http://schemas.microsoft.com/office/drawing/2014/main" id="{56B54063-C2DA-744F-AEB9-6A37989F6AB8}"/>
              </a:ext>
            </a:extLst>
          </p:cNvPr>
          <p:cNvSpPr txBox="1">
            <a:spLocks/>
          </p:cNvSpPr>
          <p:nvPr/>
        </p:nvSpPr>
        <p:spPr>
          <a:xfrm>
            <a:off x="8851687" y="40680"/>
            <a:ext cx="3125141" cy="4180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t>You continue your journey…</a:t>
            </a:r>
          </a:p>
        </p:txBody>
      </p:sp>
    </p:spTree>
    <p:extLst>
      <p:ext uri="{BB962C8B-B14F-4D97-AF65-F5344CB8AC3E}">
        <p14:creationId xmlns:p14="http://schemas.microsoft.com/office/powerpoint/2010/main" val="2469357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8194" name="Picture 2" descr="A plan of the Straits of St. Mary and Michilimakinac, to shew the situation and importance of the two westernmost settlements of Canada for the fur trade. On verso: text entitled &quot;A short account of the Straits of St. Mary, and Michilimakinac.&quot; Scale of miles in British Statute Miles.">
            <a:extLst>
              <a:ext uri="{FF2B5EF4-FFF2-40B4-BE49-F238E27FC236}">
                <a16:creationId xmlns:a16="http://schemas.microsoft.com/office/drawing/2014/main" id="{4536CB77-D483-FD4D-AC30-978CEE6A49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71" r="4716"/>
          <a:stretch/>
        </p:blipFill>
        <p:spPr bwMode="auto">
          <a:xfrm>
            <a:off x="4485557" y="10"/>
            <a:ext cx="7706443"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Freeform: Shape 70">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7156F849-DA23-C444-9C12-AE15D76FF044}"/>
              </a:ext>
            </a:extLst>
          </p:cNvPr>
          <p:cNvSpPr>
            <a:spLocks noGrp="1"/>
          </p:cNvSpPr>
          <p:nvPr>
            <p:ph type="title"/>
          </p:nvPr>
        </p:nvSpPr>
        <p:spPr>
          <a:xfrm>
            <a:off x="535525" y="624110"/>
            <a:ext cx="4623955" cy="1280890"/>
          </a:xfrm>
        </p:spPr>
        <p:txBody>
          <a:bodyPr>
            <a:normAutofit/>
          </a:bodyPr>
          <a:lstStyle/>
          <a:p>
            <a:r>
              <a:rPr lang="en-US"/>
              <a:t>You head west by northwest…</a:t>
            </a:r>
          </a:p>
        </p:txBody>
      </p:sp>
      <p:sp>
        <p:nvSpPr>
          <p:cNvPr id="73" name="Rectangle 72">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0005C1C-DEDA-BB49-9B57-0B4D234E24D2}"/>
              </a:ext>
            </a:extLst>
          </p:cNvPr>
          <p:cNvSpPr>
            <a:spLocks noGrp="1"/>
          </p:cNvSpPr>
          <p:nvPr>
            <p:ph idx="1"/>
          </p:nvPr>
        </p:nvSpPr>
        <p:spPr>
          <a:xfrm>
            <a:off x="531812" y="2133600"/>
            <a:ext cx="4625882" cy="3777622"/>
          </a:xfrm>
        </p:spPr>
        <p:txBody>
          <a:bodyPr>
            <a:normAutofit/>
          </a:bodyPr>
          <a:lstStyle/>
          <a:p>
            <a:pPr marL="0" indent="0">
              <a:buNone/>
            </a:pPr>
            <a:r>
              <a:rPr lang="en-US" dirty="0"/>
              <a:t>With some difficulty you manage to portage and paddle your way through the Sault Ste. Marie rapids. In three days you arrive at Lake Superior. </a:t>
            </a:r>
          </a:p>
          <a:p>
            <a:pPr marL="0" indent="0">
              <a:buNone/>
            </a:pPr>
            <a:r>
              <a:rPr lang="en-US" dirty="0"/>
              <a:t>Unfortunately, the </a:t>
            </a:r>
            <a:r>
              <a:rPr lang="en-US" dirty="0" err="1"/>
              <a:t>Puans</a:t>
            </a:r>
            <a:r>
              <a:rPr lang="en-US" dirty="0"/>
              <a:t> are nowhere to be found.</a:t>
            </a:r>
          </a:p>
        </p:txBody>
      </p:sp>
      <p:sp>
        <p:nvSpPr>
          <p:cNvPr id="27" name="Content Placeholder 2">
            <a:hlinkClick r:id="rId3" action="ppaction://hlinksldjump"/>
            <a:extLst>
              <a:ext uri="{FF2B5EF4-FFF2-40B4-BE49-F238E27FC236}">
                <a16:creationId xmlns:a16="http://schemas.microsoft.com/office/drawing/2014/main" id="{72327407-055E-7F4F-BBB8-161D1FD8084F}"/>
              </a:ext>
            </a:extLst>
          </p:cNvPr>
          <p:cNvSpPr txBox="1">
            <a:spLocks/>
          </p:cNvSpPr>
          <p:nvPr/>
        </p:nvSpPr>
        <p:spPr>
          <a:xfrm>
            <a:off x="1020334" y="4469058"/>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90000"/>
              </a:lnSpc>
              <a:buNone/>
            </a:pPr>
            <a:r>
              <a:rPr lang="en-US" sz="1700" dirty="0"/>
              <a:t>Go back and head west by southwest.</a:t>
            </a:r>
          </a:p>
        </p:txBody>
      </p:sp>
    </p:spTree>
    <p:extLst>
      <p:ext uri="{BB962C8B-B14F-4D97-AF65-F5344CB8AC3E}">
        <p14:creationId xmlns:p14="http://schemas.microsoft.com/office/powerpoint/2010/main" val="3814104642"/>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F74664-8F3A-8A48-9573-C911FA17898F}"/>
              </a:ext>
            </a:extLst>
          </p:cNvPr>
          <p:cNvSpPr>
            <a:spLocks noGrp="1"/>
          </p:cNvSpPr>
          <p:nvPr>
            <p:ph type="title"/>
          </p:nvPr>
        </p:nvSpPr>
        <p:spPr>
          <a:xfrm>
            <a:off x="1433889" y="1059873"/>
            <a:ext cx="3012216" cy="1789268"/>
          </a:xfrm>
        </p:spPr>
        <p:txBody>
          <a:bodyPr>
            <a:normAutofit/>
          </a:bodyPr>
          <a:lstStyle/>
          <a:p>
            <a:r>
              <a:rPr lang="en-US" sz="2000" dirty="0"/>
              <a:t>You travel for many days. Your party is getting nervous. Why?</a:t>
            </a:r>
          </a:p>
        </p:txBody>
      </p:sp>
      <p:sp>
        <p:nvSpPr>
          <p:cNvPr id="19"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13" name="Content Placeholder 2">
            <a:extLst>
              <a:ext uri="{FF2B5EF4-FFF2-40B4-BE49-F238E27FC236}">
                <a16:creationId xmlns:a16="http://schemas.microsoft.com/office/drawing/2014/main" id="{A3D19E57-528F-FD47-9C5F-D79B372C8673}"/>
              </a:ext>
            </a:extLst>
          </p:cNvPr>
          <p:cNvSpPr txBox="1">
            <a:spLocks/>
          </p:cNvSpPr>
          <p:nvPr/>
        </p:nvSpPr>
        <p:spPr>
          <a:xfrm>
            <a:off x="5717204" y="1663269"/>
            <a:ext cx="5489864"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600" dirty="0"/>
              <a:t>Your guides don’t like traveling far from home.</a:t>
            </a:r>
          </a:p>
        </p:txBody>
      </p:sp>
      <p:sp>
        <p:nvSpPr>
          <p:cNvPr id="15" name="Content Placeholder 2">
            <a:extLst>
              <a:ext uri="{FF2B5EF4-FFF2-40B4-BE49-F238E27FC236}">
                <a16:creationId xmlns:a16="http://schemas.microsoft.com/office/drawing/2014/main" id="{8A455D89-F2F7-9B44-9F47-AE7B2B37288E}"/>
              </a:ext>
            </a:extLst>
          </p:cNvPr>
          <p:cNvSpPr txBox="1">
            <a:spLocks/>
          </p:cNvSpPr>
          <p:nvPr/>
        </p:nvSpPr>
        <p:spPr>
          <a:xfrm>
            <a:off x="5717204" y="2558909"/>
            <a:ext cx="5489864"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600" dirty="0"/>
              <a:t>You were running out of food and water. You’d never make it to Asia with what you have left!</a:t>
            </a:r>
          </a:p>
        </p:txBody>
      </p:sp>
      <p:sp>
        <p:nvSpPr>
          <p:cNvPr id="17" name="Content Placeholder 2">
            <a:extLst>
              <a:ext uri="{FF2B5EF4-FFF2-40B4-BE49-F238E27FC236}">
                <a16:creationId xmlns:a16="http://schemas.microsoft.com/office/drawing/2014/main" id="{9FB72E1A-8E08-5644-A78E-D1FD96A26A9B}"/>
              </a:ext>
            </a:extLst>
          </p:cNvPr>
          <p:cNvSpPr txBox="1">
            <a:spLocks/>
          </p:cNvSpPr>
          <p:nvPr/>
        </p:nvSpPr>
        <p:spPr>
          <a:xfrm>
            <a:off x="5717204" y="4366470"/>
            <a:ext cx="5489864"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600" dirty="0"/>
              <a:t>The Hurons and Ottawa Indians with you are at war with the Ho-Chunk and their allies.</a:t>
            </a:r>
          </a:p>
        </p:txBody>
      </p:sp>
      <p:sp>
        <p:nvSpPr>
          <p:cNvPr id="20" name="Content Placeholder 2">
            <a:extLst>
              <a:ext uri="{FF2B5EF4-FFF2-40B4-BE49-F238E27FC236}">
                <a16:creationId xmlns:a16="http://schemas.microsoft.com/office/drawing/2014/main" id="{1FFD5F8C-0DD4-D946-A18A-6FC72B8691F6}"/>
              </a:ext>
            </a:extLst>
          </p:cNvPr>
          <p:cNvSpPr txBox="1">
            <a:spLocks/>
          </p:cNvSpPr>
          <p:nvPr/>
        </p:nvSpPr>
        <p:spPr>
          <a:xfrm>
            <a:off x="5717204" y="3470831"/>
            <a:ext cx="5489864"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600" dirty="0"/>
              <a:t>Your guides had no idea where they were and wanted to turn back.</a:t>
            </a:r>
          </a:p>
        </p:txBody>
      </p:sp>
      <p:sp>
        <p:nvSpPr>
          <p:cNvPr id="21" name="Content Placeholder 2">
            <a:extLst>
              <a:ext uri="{FF2B5EF4-FFF2-40B4-BE49-F238E27FC236}">
                <a16:creationId xmlns:a16="http://schemas.microsoft.com/office/drawing/2014/main" id="{BC7C79AD-C2EA-4B44-AE3F-36D10098E263}"/>
              </a:ext>
            </a:extLst>
          </p:cNvPr>
          <p:cNvSpPr txBox="1">
            <a:spLocks/>
          </p:cNvSpPr>
          <p:nvPr/>
        </p:nvSpPr>
        <p:spPr>
          <a:xfrm>
            <a:off x="434124" y="162220"/>
            <a:ext cx="3555985" cy="4180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a:t>You continue your journey…</a:t>
            </a:r>
            <a:endParaRPr lang="en-US" sz="1700" dirty="0"/>
          </a:p>
        </p:txBody>
      </p:sp>
      <p:pic>
        <p:nvPicPr>
          <p:cNvPr id="8" name="Picture 7">
            <a:extLst>
              <a:ext uri="{FF2B5EF4-FFF2-40B4-BE49-F238E27FC236}">
                <a16:creationId xmlns:a16="http://schemas.microsoft.com/office/drawing/2014/main" id="{4F10BBEC-F4D0-E44E-AE15-B837737F01BF}"/>
              </a:ext>
            </a:extLst>
          </p:cNvPr>
          <p:cNvPicPr>
            <a:picLocks noChangeAspect="1"/>
          </p:cNvPicPr>
          <p:nvPr/>
        </p:nvPicPr>
        <p:blipFill>
          <a:blip r:embed="rId3"/>
          <a:stretch>
            <a:fillRect/>
          </a:stretch>
        </p:blipFill>
        <p:spPr>
          <a:xfrm>
            <a:off x="86902" y="3010256"/>
            <a:ext cx="4359203" cy="3508626"/>
          </a:xfrm>
          <a:prstGeom prst="rect">
            <a:avLst/>
          </a:prstGeom>
        </p:spPr>
      </p:pic>
    </p:spTree>
    <p:extLst>
      <p:ext uri="{BB962C8B-B14F-4D97-AF65-F5344CB8AC3E}">
        <p14:creationId xmlns:p14="http://schemas.microsoft.com/office/powerpoint/2010/main" val="42443451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13"/>
                                        </p:tgtEl>
                                      </p:cBhvr>
                                    </p:animEffect>
                                    <p:set>
                                      <p:cBhvr>
                                        <p:cTn id="7" dur="1" fill="hold">
                                          <p:stCondLst>
                                            <p:cond delay="999"/>
                                          </p:stCondLst>
                                        </p:cTn>
                                        <p:tgtEl>
                                          <p:spTgt spid="13"/>
                                        </p:tgtEl>
                                        <p:attrNameLst>
                                          <p:attrName>style.visibility</p:attrName>
                                        </p:attrNameLst>
                                      </p:cBhvr>
                                      <p:to>
                                        <p:strVal val="hidden"/>
                                      </p:to>
                                    </p:set>
                                  </p:childTnLst>
                                </p:cTn>
                              </p:par>
                            </p:childTnLst>
                          </p:cTn>
                        </p:par>
                        <p:par>
                          <p:cTn id="8" fill="hold">
                            <p:stCondLst>
                              <p:cond delay="1000"/>
                            </p:stCondLst>
                            <p:childTnLst>
                              <p:par>
                                <p:cTn id="9" presetID="9" presetClass="exit" presetSubtype="0" fill="hold" grpId="0" nodeType="afterEffect">
                                  <p:stCondLst>
                                    <p:cond delay="0"/>
                                  </p:stCondLst>
                                  <p:childTnLst>
                                    <p:animEffect transition="out" filter="dissolve">
                                      <p:cBhvr>
                                        <p:cTn id="10" dur="1000"/>
                                        <p:tgtEl>
                                          <p:spTgt spid="15"/>
                                        </p:tgtEl>
                                      </p:cBhvr>
                                    </p:animEffect>
                                    <p:set>
                                      <p:cBhvr>
                                        <p:cTn id="11" dur="1" fill="hold">
                                          <p:stCondLst>
                                            <p:cond delay="999"/>
                                          </p:stCondLst>
                                        </p:cTn>
                                        <p:tgtEl>
                                          <p:spTgt spid="15"/>
                                        </p:tgtEl>
                                        <p:attrNameLst>
                                          <p:attrName>style.visibility</p:attrName>
                                        </p:attrNameLst>
                                      </p:cBhvr>
                                      <p:to>
                                        <p:strVal val="hidden"/>
                                      </p:to>
                                    </p:set>
                                  </p:childTnLst>
                                </p:cTn>
                              </p:par>
                            </p:childTnLst>
                          </p:cTn>
                        </p:par>
                        <p:par>
                          <p:cTn id="12" fill="hold">
                            <p:stCondLst>
                              <p:cond delay="2000"/>
                            </p:stCondLst>
                            <p:childTnLst>
                              <p:par>
                                <p:cTn id="13" presetID="9" presetClass="exit" presetSubtype="0" fill="hold" grpId="0" nodeType="afterEffect">
                                  <p:stCondLst>
                                    <p:cond delay="0"/>
                                  </p:stCondLst>
                                  <p:childTnLst>
                                    <p:animEffect transition="out" filter="dissolve">
                                      <p:cBhvr>
                                        <p:cTn id="14" dur="1000"/>
                                        <p:tgtEl>
                                          <p:spTgt spid="20"/>
                                        </p:tgtEl>
                                      </p:cBhvr>
                                    </p:animEffect>
                                    <p:set>
                                      <p:cBhvr>
                                        <p:cTn id="15" dur="1" fill="hold">
                                          <p:stCondLst>
                                            <p:cond delay="999"/>
                                          </p:stCondLst>
                                        </p:cTn>
                                        <p:tgtEl>
                                          <p:spTgt spid="20"/>
                                        </p:tgtEl>
                                        <p:attrNameLst>
                                          <p:attrName>style.visibility</p:attrName>
                                        </p:attrNameLst>
                                      </p:cBhvr>
                                      <p:to>
                                        <p:strVal val="hidden"/>
                                      </p:to>
                                    </p:set>
                                  </p:childTnLst>
                                </p:cTn>
                              </p:par>
                            </p:childTnLst>
                          </p:cTn>
                        </p:par>
                        <p:par>
                          <p:cTn id="16" fill="hold">
                            <p:stCondLst>
                              <p:cond delay="3000"/>
                            </p:stCondLst>
                            <p:childTnLst>
                              <p:par>
                                <p:cTn id="17" presetID="8" presetClass="emph" presetSubtype="0" fill="hold" grpId="0" nodeType="afterEffect">
                                  <p:stCondLst>
                                    <p:cond delay="0"/>
                                  </p:stCondLst>
                                  <p:childTnLst>
                                    <p:animRot by="21600000">
                                      <p:cBhvr>
                                        <p:cTn id="18"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A95C-0826-3947-A07A-58B22BE2A189}"/>
              </a:ext>
            </a:extLst>
          </p:cNvPr>
          <p:cNvSpPr>
            <a:spLocks noGrp="1"/>
          </p:cNvSpPr>
          <p:nvPr>
            <p:ph type="title"/>
          </p:nvPr>
        </p:nvSpPr>
        <p:spPr/>
        <p:txBody>
          <a:bodyPr/>
          <a:lstStyle/>
          <a:p>
            <a:r>
              <a:rPr lang="en-US" dirty="0"/>
              <a:t>What do you know about Jean Nicolet?</a:t>
            </a:r>
          </a:p>
        </p:txBody>
      </p:sp>
      <p:sp>
        <p:nvSpPr>
          <p:cNvPr id="3" name="Content Placeholder 2">
            <a:extLst>
              <a:ext uri="{FF2B5EF4-FFF2-40B4-BE49-F238E27FC236}">
                <a16:creationId xmlns:a16="http://schemas.microsoft.com/office/drawing/2014/main" id="{48982447-A239-214D-9596-0F4F1D0A6FF1}"/>
              </a:ext>
            </a:extLst>
          </p:cNvPr>
          <p:cNvSpPr>
            <a:spLocks noGrp="1"/>
          </p:cNvSpPr>
          <p:nvPr>
            <p:ph idx="1"/>
          </p:nvPr>
        </p:nvSpPr>
        <p:spPr>
          <a:xfrm>
            <a:off x="2592925" y="2014330"/>
            <a:ext cx="2976701" cy="480391"/>
          </a:xfrm>
        </p:spPr>
        <p:txBody>
          <a:bodyPr/>
          <a:lstStyle/>
          <a:p>
            <a:pPr marL="0" indent="0">
              <a:buNone/>
            </a:pPr>
            <a:r>
              <a:rPr lang="en-US" dirty="0"/>
              <a:t>Jean Nicolet was…</a:t>
            </a:r>
          </a:p>
        </p:txBody>
      </p:sp>
      <p:sp>
        <p:nvSpPr>
          <p:cNvPr id="4" name="Content Placeholder 2">
            <a:extLst>
              <a:ext uri="{FF2B5EF4-FFF2-40B4-BE49-F238E27FC236}">
                <a16:creationId xmlns:a16="http://schemas.microsoft.com/office/drawing/2014/main" id="{8C3903B8-8D09-B649-AE19-AEE7107066E7}"/>
              </a:ext>
            </a:extLst>
          </p:cNvPr>
          <p:cNvSpPr txBox="1">
            <a:spLocks/>
          </p:cNvSpPr>
          <p:nvPr/>
        </p:nvSpPr>
        <p:spPr>
          <a:xfrm>
            <a:off x="8110724" y="2794961"/>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An explorer hired by Spain to find new lands to conquer.</a:t>
            </a:r>
          </a:p>
        </p:txBody>
      </p:sp>
      <p:sp>
        <p:nvSpPr>
          <p:cNvPr id="6" name="Content Placeholder 2">
            <a:extLst>
              <a:ext uri="{FF2B5EF4-FFF2-40B4-BE49-F238E27FC236}">
                <a16:creationId xmlns:a16="http://schemas.microsoft.com/office/drawing/2014/main" id="{1832ABC6-358C-8541-B7D5-BCDB04526B11}"/>
              </a:ext>
            </a:extLst>
          </p:cNvPr>
          <p:cNvSpPr txBox="1">
            <a:spLocks/>
          </p:cNvSpPr>
          <p:nvPr/>
        </p:nvSpPr>
        <p:spPr>
          <a:xfrm>
            <a:off x="8110724" y="3690601"/>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An explorer from New France looking for the Northwest Passage.</a:t>
            </a:r>
          </a:p>
        </p:txBody>
      </p:sp>
      <p:sp>
        <p:nvSpPr>
          <p:cNvPr id="7" name="Content Placeholder 2">
            <a:extLst>
              <a:ext uri="{FF2B5EF4-FFF2-40B4-BE49-F238E27FC236}">
                <a16:creationId xmlns:a16="http://schemas.microsoft.com/office/drawing/2014/main" id="{D25640BF-3077-5E40-A99D-C018B8C826C3}"/>
              </a:ext>
            </a:extLst>
          </p:cNvPr>
          <p:cNvSpPr txBox="1">
            <a:spLocks/>
          </p:cNvSpPr>
          <p:nvPr/>
        </p:nvSpPr>
        <p:spPr>
          <a:xfrm>
            <a:off x="8110724" y="4586241"/>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An interpreter and diplomat hired to begin official relations with Native nations.</a:t>
            </a:r>
          </a:p>
        </p:txBody>
      </p:sp>
      <p:sp>
        <p:nvSpPr>
          <p:cNvPr id="8" name="Content Placeholder 2">
            <a:extLst>
              <a:ext uri="{FF2B5EF4-FFF2-40B4-BE49-F238E27FC236}">
                <a16:creationId xmlns:a16="http://schemas.microsoft.com/office/drawing/2014/main" id="{E5CC8BF3-9B17-4C41-BD54-369739EF1FCD}"/>
              </a:ext>
            </a:extLst>
          </p:cNvPr>
          <p:cNvSpPr txBox="1">
            <a:spLocks/>
          </p:cNvSpPr>
          <p:nvPr/>
        </p:nvSpPr>
        <p:spPr>
          <a:xfrm>
            <a:off x="8110724" y="5481881"/>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None of the above.</a:t>
            </a:r>
          </a:p>
        </p:txBody>
      </p:sp>
      <p:pic>
        <p:nvPicPr>
          <p:cNvPr id="10" name="Picture 9" descr="Jean Nicolet Monument by Bedore.">
            <a:extLst>
              <a:ext uri="{FF2B5EF4-FFF2-40B4-BE49-F238E27FC236}">
                <a16:creationId xmlns:a16="http://schemas.microsoft.com/office/drawing/2014/main" id="{786F3EBC-728C-2E4F-A20B-0D25E0BC8CE1}"/>
              </a:ext>
            </a:extLst>
          </p:cNvPr>
          <p:cNvPicPr>
            <a:picLocks noChangeAspect="1"/>
          </p:cNvPicPr>
          <p:nvPr/>
        </p:nvPicPr>
        <p:blipFill>
          <a:blip r:embed="rId3"/>
          <a:stretch>
            <a:fillRect/>
          </a:stretch>
        </p:blipFill>
        <p:spPr>
          <a:xfrm>
            <a:off x="2592925" y="2612161"/>
            <a:ext cx="4611064" cy="36979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831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par>
                          <p:cTn id="8" fill="hold">
                            <p:stCondLst>
                              <p:cond delay="1000"/>
                            </p:stCondLst>
                            <p:childTnLst>
                              <p:par>
                                <p:cTn id="9" presetID="9" presetClass="exit" presetSubtype="0" fill="hold" grpId="0" nodeType="afterEffect">
                                  <p:stCondLst>
                                    <p:cond delay="0"/>
                                  </p:stCondLst>
                                  <p:childTnLst>
                                    <p:animEffect transition="out" filter="dissolve">
                                      <p:cBhvr>
                                        <p:cTn id="10" dur="1000"/>
                                        <p:tgtEl>
                                          <p:spTgt spid="6"/>
                                        </p:tgtEl>
                                      </p:cBhvr>
                                    </p:animEffect>
                                    <p:set>
                                      <p:cBhvr>
                                        <p:cTn id="11" dur="1" fill="hold">
                                          <p:stCondLst>
                                            <p:cond delay="999"/>
                                          </p:stCondLst>
                                        </p:cTn>
                                        <p:tgtEl>
                                          <p:spTgt spid="6"/>
                                        </p:tgtEl>
                                        <p:attrNameLst>
                                          <p:attrName>style.visibility</p:attrName>
                                        </p:attrNameLst>
                                      </p:cBhvr>
                                      <p:to>
                                        <p:strVal val="hidden"/>
                                      </p:to>
                                    </p:set>
                                  </p:childTnLst>
                                </p:cTn>
                              </p:par>
                            </p:childTnLst>
                          </p:cTn>
                        </p:par>
                        <p:par>
                          <p:cTn id="12" fill="hold">
                            <p:stCondLst>
                              <p:cond delay="2000"/>
                            </p:stCondLst>
                            <p:childTnLst>
                              <p:par>
                                <p:cTn id="13" presetID="9" presetClass="exit" presetSubtype="0" fill="hold" grpId="0" nodeType="afterEffect">
                                  <p:stCondLst>
                                    <p:cond delay="0"/>
                                  </p:stCondLst>
                                  <p:childTnLst>
                                    <p:animEffect transition="out" filter="dissolve">
                                      <p:cBhvr>
                                        <p:cTn id="14" dur="1000"/>
                                        <p:tgtEl>
                                          <p:spTgt spid="8"/>
                                        </p:tgtEl>
                                      </p:cBhvr>
                                    </p:animEffect>
                                    <p:set>
                                      <p:cBhvr>
                                        <p:cTn id="15" dur="1" fill="hold">
                                          <p:stCondLst>
                                            <p:cond delay="999"/>
                                          </p:stCondLst>
                                        </p:cTn>
                                        <p:tgtEl>
                                          <p:spTgt spid="8"/>
                                        </p:tgtEl>
                                        <p:attrNameLst>
                                          <p:attrName>style.visibility</p:attrName>
                                        </p:attrNameLst>
                                      </p:cBhvr>
                                      <p:to>
                                        <p:strVal val="hidden"/>
                                      </p:to>
                                    </p:set>
                                  </p:childTnLst>
                                </p:cTn>
                              </p:par>
                            </p:childTnLst>
                          </p:cTn>
                        </p:par>
                        <p:par>
                          <p:cTn id="16" fill="hold">
                            <p:stCondLst>
                              <p:cond delay="3000"/>
                            </p:stCondLst>
                            <p:childTnLst>
                              <p:par>
                                <p:cTn id="17" presetID="8" presetClass="emph" presetSubtype="0" fill="hold" grpId="0" nodeType="afterEffect">
                                  <p:stCondLst>
                                    <p:cond delay="0"/>
                                  </p:stCondLst>
                                  <p:childTnLst>
                                    <p:animRot by="21600000">
                                      <p:cBhvr>
                                        <p:cTn id="18"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3" name="Group 7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7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8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C79E362A-29D2-C34F-83EE-14A46C5B5A0B}"/>
              </a:ext>
            </a:extLst>
          </p:cNvPr>
          <p:cNvSpPr>
            <a:spLocks noGrp="1"/>
          </p:cNvSpPr>
          <p:nvPr>
            <p:ph type="title"/>
          </p:nvPr>
        </p:nvSpPr>
        <p:spPr>
          <a:xfrm>
            <a:off x="6483096" y="624110"/>
            <a:ext cx="5021516" cy="1280890"/>
          </a:xfrm>
        </p:spPr>
        <p:txBody>
          <a:bodyPr>
            <a:normAutofit/>
          </a:bodyPr>
          <a:lstStyle/>
          <a:p>
            <a:pPr>
              <a:lnSpc>
                <a:spcPct val="90000"/>
              </a:lnSpc>
            </a:pPr>
            <a:r>
              <a:rPr lang="en-US" sz="2000" dirty="0"/>
              <a:t>You are on the northern edge of Lake Michigan near the entry to Green Bay. Where do you go from here?</a:t>
            </a:r>
          </a:p>
        </p:txBody>
      </p:sp>
      <p:sp>
        <p:nvSpPr>
          <p:cNvPr id="101" name="Rectangle 10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074" name="Picture 2" descr="This map shows eastern Wisconsin, Lake Michigan, western Michigan, northeastern Illinois, and the southern part of Lake Superior. A note is included that reads: &quot;Full lines show the completed Triangulation.  Broken lines show where Stations have been erected but Triangulation not read.&quot;">
            <a:extLst>
              <a:ext uri="{FF2B5EF4-FFF2-40B4-BE49-F238E27FC236}">
                <a16:creationId xmlns:a16="http://schemas.microsoft.com/office/drawing/2014/main" id="{AD4B6BB4-8BB2-1847-A07E-99FD4DD9A8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14" r="1" b="11138"/>
          <a:stretch/>
        </p:blipFill>
        <p:spPr bwMode="auto">
          <a:xfrm>
            <a:off x="-1555" y="1731"/>
            <a:ext cx="46710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5-Point Star 9">
            <a:extLst>
              <a:ext uri="{FF2B5EF4-FFF2-40B4-BE49-F238E27FC236}">
                <a16:creationId xmlns:a16="http://schemas.microsoft.com/office/drawing/2014/main" id="{314B9702-17CB-5B4D-A137-887E13C2E8A9}"/>
              </a:ext>
            </a:extLst>
          </p:cNvPr>
          <p:cNvSpPr/>
          <p:nvPr/>
        </p:nvSpPr>
        <p:spPr>
          <a:xfrm>
            <a:off x="2713401" y="2286000"/>
            <a:ext cx="289043" cy="2890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FA9E75-260E-C541-8D15-E277F732AA88}"/>
              </a:ext>
            </a:extLst>
          </p:cNvPr>
          <p:cNvSpPr txBox="1"/>
          <p:nvPr/>
        </p:nvSpPr>
        <p:spPr>
          <a:xfrm>
            <a:off x="2983589" y="2252925"/>
            <a:ext cx="1677822" cy="369019"/>
          </a:xfrm>
          <a:prstGeom prst="rect">
            <a:avLst/>
          </a:prstGeom>
          <a:noFill/>
        </p:spPr>
        <p:txBody>
          <a:bodyPr wrap="square" rtlCol="0">
            <a:spAutoFit/>
          </a:bodyPr>
          <a:lstStyle/>
          <a:p>
            <a:r>
              <a:rPr lang="en-US" dirty="0"/>
              <a:t>You are here.</a:t>
            </a:r>
          </a:p>
        </p:txBody>
      </p:sp>
      <p:sp>
        <p:nvSpPr>
          <p:cNvPr id="42" name="TextBox 41">
            <a:extLst>
              <a:ext uri="{FF2B5EF4-FFF2-40B4-BE49-F238E27FC236}">
                <a16:creationId xmlns:a16="http://schemas.microsoft.com/office/drawing/2014/main" id="{F65304D1-F9A9-5947-9D30-88F847F97A11}"/>
              </a:ext>
            </a:extLst>
          </p:cNvPr>
          <p:cNvSpPr txBox="1"/>
          <p:nvPr/>
        </p:nvSpPr>
        <p:spPr>
          <a:xfrm rot="18672612">
            <a:off x="642176" y="3883415"/>
            <a:ext cx="1394415" cy="369332"/>
          </a:xfrm>
          <a:prstGeom prst="rect">
            <a:avLst/>
          </a:prstGeom>
          <a:noFill/>
        </p:spPr>
        <p:txBody>
          <a:bodyPr wrap="square" rtlCol="0">
            <a:spAutoFit/>
          </a:bodyPr>
          <a:lstStyle/>
          <a:p>
            <a:r>
              <a:rPr lang="en-US" dirty="0"/>
              <a:t>Ho-Chunk</a:t>
            </a:r>
          </a:p>
        </p:txBody>
      </p:sp>
      <p:sp>
        <p:nvSpPr>
          <p:cNvPr id="12" name="Sun 11">
            <a:extLst>
              <a:ext uri="{FF2B5EF4-FFF2-40B4-BE49-F238E27FC236}">
                <a16:creationId xmlns:a16="http://schemas.microsoft.com/office/drawing/2014/main" id="{E6965137-0FD6-CE4D-AA0A-8B36EAA4A143}"/>
              </a:ext>
            </a:extLst>
          </p:cNvPr>
          <p:cNvSpPr/>
          <p:nvPr/>
        </p:nvSpPr>
        <p:spPr>
          <a:xfrm>
            <a:off x="1702295" y="3423042"/>
            <a:ext cx="245755" cy="24575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B81F486-4A62-6343-930E-88A5B1DFB848}"/>
              </a:ext>
            </a:extLst>
          </p:cNvPr>
          <p:cNvSpPr txBox="1"/>
          <p:nvPr/>
        </p:nvSpPr>
        <p:spPr>
          <a:xfrm>
            <a:off x="136827" y="2703640"/>
            <a:ext cx="1677822" cy="369019"/>
          </a:xfrm>
          <a:prstGeom prst="rect">
            <a:avLst/>
          </a:prstGeom>
          <a:noFill/>
        </p:spPr>
        <p:txBody>
          <a:bodyPr wrap="square" rtlCol="0">
            <a:spAutoFit/>
          </a:bodyPr>
          <a:lstStyle/>
          <a:p>
            <a:r>
              <a:rPr lang="en-US" dirty="0"/>
              <a:t>Menominee</a:t>
            </a:r>
          </a:p>
        </p:txBody>
      </p:sp>
      <p:sp>
        <p:nvSpPr>
          <p:cNvPr id="46" name="Sun 45">
            <a:extLst>
              <a:ext uri="{FF2B5EF4-FFF2-40B4-BE49-F238E27FC236}">
                <a16:creationId xmlns:a16="http://schemas.microsoft.com/office/drawing/2014/main" id="{8576C2A2-3A80-9B4A-937C-08F61CBD1A67}"/>
              </a:ext>
            </a:extLst>
          </p:cNvPr>
          <p:cNvSpPr/>
          <p:nvPr/>
        </p:nvSpPr>
        <p:spPr>
          <a:xfrm>
            <a:off x="1691772" y="2790237"/>
            <a:ext cx="245755" cy="24575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ontent Placeholder 2">
            <a:hlinkClick r:id="rId4" action="ppaction://hlinksldjump"/>
            <a:extLst>
              <a:ext uri="{FF2B5EF4-FFF2-40B4-BE49-F238E27FC236}">
                <a16:creationId xmlns:a16="http://schemas.microsoft.com/office/drawing/2014/main" id="{9B5D6DE4-446B-7348-8102-EF4F7842E22F}"/>
              </a:ext>
            </a:extLst>
          </p:cNvPr>
          <p:cNvSpPr txBox="1">
            <a:spLocks/>
          </p:cNvSpPr>
          <p:nvPr/>
        </p:nvSpPr>
        <p:spPr>
          <a:xfrm>
            <a:off x="7359352" y="1863778"/>
            <a:ext cx="2976701" cy="179935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t>You paddle your canoes directly to the Ho-Chunk, landing ashore and announcing your arrival with your pistols. You will make them become your allies!</a:t>
            </a:r>
          </a:p>
        </p:txBody>
      </p:sp>
      <p:sp>
        <p:nvSpPr>
          <p:cNvPr id="51" name="Content Placeholder 2">
            <a:hlinkClick r:id="rId5" action="ppaction://hlinksldjump"/>
            <a:extLst>
              <a:ext uri="{FF2B5EF4-FFF2-40B4-BE49-F238E27FC236}">
                <a16:creationId xmlns:a16="http://schemas.microsoft.com/office/drawing/2014/main" id="{95D41094-CA81-6E4C-8F98-E66EA40F7272}"/>
              </a:ext>
            </a:extLst>
          </p:cNvPr>
          <p:cNvSpPr txBox="1">
            <a:spLocks/>
          </p:cNvSpPr>
          <p:nvPr/>
        </p:nvSpPr>
        <p:spPr>
          <a:xfrm>
            <a:off x="7359352" y="4004253"/>
            <a:ext cx="2976701" cy="179935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t>You decide to head a bit north and leave your canoes behind. You travel by land along the shore, hoping to find allies along the way.</a:t>
            </a:r>
          </a:p>
        </p:txBody>
      </p:sp>
      <p:sp>
        <p:nvSpPr>
          <p:cNvPr id="52" name="Content Placeholder 2">
            <a:extLst>
              <a:ext uri="{FF2B5EF4-FFF2-40B4-BE49-F238E27FC236}">
                <a16:creationId xmlns:a16="http://schemas.microsoft.com/office/drawing/2014/main" id="{490928D0-A9DD-E348-8FFF-699AD7EF875F}"/>
              </a:ext>
            </a:extLst>
          </p:cNvPr>
          <p:cNvSpPr txBox="1">
            <a:spLocks/>
          </p:cNvSpPr>
          <p:nvPr/>
        </p:nvSpPr>
        <p:spPr>
          <a:xfrm>
            <a:off x="150433" y="86624"/>
            <a:ext cx="3555985" cy="4180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a:t>You continue your journey…</a:t>
            </a:r>
            <a:endParaRPr lang="en-US" sz="1700" dirty="0"/>
          </a:p>
        </p:txBody>
      </p:sp>
    </p:spTree>
    <p:extLst>
      <p:ext uri="{BB962C8B-B14F-4D97-AF65-F5344CB8AC3E}">
        <p14:creationId xmlns:p14="http://schemas.microsoft.com/office/powerpoint/2010/main" val="1447559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Jean Nicolet (1598-1642) was the first European to see Wisconsin and was a prominent French explorer who, for many years, lived among the Indians of Quebec. In 1634, Samuel de Champlain, the Governor of New France, sent Nicolet west on a journey to explore the great interior. According to the records of the Catholic Jesuit missionaries, Nicolet and his seven companions traveled from Quebec via Lake Huron, through the straits of Mackinac into Lake Michigan, stopping at the shores of what is now Green Bay. Nicolet expected to encounter Asian peoples. He donned a Chinese damask robe to greet them but met, instead, a small group of Menomonee Indians. Believing that Nicolet was a son of the gods, the Menomonee celebrated with a great feast in his honor.">
            <a:extLst>
              <a:ext uri="{FF2B5EF4-FFF2-40B4-BE49-F238E27FC236}">
                <a16:creationId xmlns:a16="http://schemas.microsoft.com/office/drawing/2014/main" id="{D4994849-3389-3340-BBE0-76E256585F40}"/>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t="11321" b="3773"/>
          <a:stretch/>
        </p:blipFill>
        <p:spPr bwMode="auto">
          <a:xfrm>
            <a:off x="-882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56F849-DA23-C444-9C12-AE15D76FF044}"/>
              </a:ext>
            </a:extLst>
          </p:cNvPr>
          <p:cNvSpPr>
            <a:spLocks noGrp="1"/>
          </p:cNvSpPr>
          <p:nvPr>
            <p:ph type="title"/>
          </p:nvPr>
        </p:nvSpPr>
        <p:spPr>
          <a:xfrm>
            <a:off x="1107140" y="600280"/>
            <a:ext cx="9977716" cy="1280890"/>
          </a:xfrm>
        </p:spPr>
        <p:txBody>
          <a:bodyPr>
            <a:normAutofit/>
          </a:bodyPr>
          <a:lstStyle/>
          <a:p>
            <a:r>
              <a:rPr lang="en-US" dirty="0">
                <a:solidFill>
                  <a:srgbClr val="FFFFFF"/>
                </a:solidFill>
              </a:rPr>
              <a:t>You head directly to the Ho-Chunk nation…</a:t>
            </a:r>
          </a:p>
        </p:txBody>
      </p:sp>
      <p:sp>
        <p:nvSpPr>
          <p:cNvPr id="3" name="Content Placeholder 2">
            <a:extLst>
              <a:ext uri="{FF2B5EF4-FFF2-40B4-BE49-F238E27FC236}">
                <a16:creationId xmlns:a16="http://schemas.microsoft.com/office/drawing/2014/main" id="{20005C1C-DEDA-BB49-9B57-0B4D234E24D2}"/>
              </a:ext>
            </a:extLst>
          </p:cNvPr>
          <p:cNvSpPr>
            <a:spLocks noGrp="1"/>
          </p:cNvSpPr>
          <p:nvPr>
            <p:ph idx="1"/>
          </p:nvPr>
        </p:nvSpPr>
        <p:spPr>
          <a:xfrm>
            <a:off x="1629475" y="2751197"/>
            <a:ext cx="8915400" cy="1955886"/>
          </a:xfrm>
        </p:spPr>
        <p:txBody>
          <a:bodyPr>
            <a:noAutofit/>
          </a:bodyPr>
          <a:lstStyle/>
          <a:p>
            <a:pPr marL="0" indent="0">
              <a:buClr>
                <a:srgbClr val="969944"/>
              </a:buClr>
              <a:buNone/>
            </a:pPr>
            <a:r>
              <a:rPr lang="en-US" sz="2200" dirty="0"/>
              <a:t>When you arrive, your land your canoe ashore and fire your pistols into the air in a show of French power! Suddenly arrows and spears rain down from the sky. The entire Ho-Chunk nation is after you! You and your guides beat a hasty retreat, barely escaping with your lives!</a:t>
            </a:r>
          </a:p>
        </p:txBody>
      </p:sp>
      <p:sp>
        <p:nvSpPr>
          <p:cNvPr id="27" name="Content Placeholder 2">
            <a:hlinkClick r:id="rId4" action="ppaction://hlinksldjump"/>
            <a:extLst>
              <a:ext uri="{FF2B5EF4-FFF2-40B4-BE49-F238E27FC236}">
                <a16:creationId xmlns:a16="http://schemas.microsoft.com/office/drawing/2014/main" id="{72327407-055E-7F4F-BBB8-161D1FD8084F}"/>
              </a:ext>
            </a:extLst>
          </p:cNvPr>
          <p:cNvSpPr txBox="1">
            <a:spLocks/>
          </p:cNvSpPr>
          <p:nvPr/>
        </p:nvSpPr>
        <p:spPr>
          <a:xfrm>
            <a:off x="4607648" y="5289552"/>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90000"/>
              </a:lnSpc>
              <a:buNone/>
            </a:pPr>
            <a:r>
              <a:rPr lang="en-US" sz="1700" dirty="0">
                <a:solidFill>
                  <a:schemeClr val="bg1"/>
                </a:solidFill>
              </a:rPr>
              <a:t>Go back and choose again.</a:t>
            </a:r>
          </a:p>
        </p:txBody>
      </p:sp>
    </p:spTree>
    <p:extLst>
      <p:ext uri="{BB962C8B-B14F-4D97-AF65-F5344CB8AC3E}">
        <p14:creationId xmlns:p14="http://schemas.microsoft.com/office/powerpoint/2010/main" val="29834936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42" name="Picture 2" descr="Hand-colored engraving showing fur company agents making a distribution of goods to Indians, some of whom are seated on the ground, in a fenced courtyard with a building in the background.">
            <a:extLst>
              <a:ext uri="{FF2B5EF4-FFF2-40B4-BE49-F238E27FC236}">
                <a16:creationId xmlns:a16="http://schemas.microsoft.com/office/drawing/2014/main" id="{0E9A0ADC-C6EC-AE4D-ADAF-846495FAC3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18" r="11796"/>
          <a:stretch/>
        </p:blipFill>
        <p:spPr bwMode="auto">
          <a:xfrm>
            <a:off x="1" y="10"/>
            <a:ext cx="757444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4B7D4DC-8377-AC43-A892-0E90EC894185}"/>
              </a:ext>
            </a:extLst>
          </p:cNvPr>
          <p:cNvSpPr>
            <a:spLocks noGrp="1"/>
          </p:cNvSpPr>
          <p:nvPr>
            <p:ph type="title"/>
          </p:nvPr>
        </p:nvSpPr>
        <p:spPr>
          <a:xfrm>
            <a:off x="541867" y="787400"/>
            <a:ext cx="7145866" cy="778933"/>
          </a:xfrm>
        </p:spPr>
        <p:txBody>
          <a:bodyPr vert="horz" lIns="91440" tIns="45720" rIns="91440" bIns="45720" rtlCol="0" anchor="ctr">
            <a:normAutofit/>
          </a:bodyPr>
          <a:lstStyle/>
          <a:p>
            <a:pPr>
              <a:lnSpc>
                <a:spcPct val="90000"/>
              </a:lnSpc>
            </a:pPr>
            <a:r>
              <a:rPr lang="en-US" sz="2500">
                <a:solidFill>
                  <a:srgbClr val="FEFFFF"/>
                </a:solidFill>
              </a:rPr>
              <a:t>You are in hostile territory. What do you do?</a:t>
            </a:r>
          </a:p>
        </p:txBody>
      </p:sp>
      <p:sp>
        <p:nvSpPr>
          <p:cNvPr id="4" name="Content Placeholder 2">
            <a:extLst>
              <a:ext uri="{FF2B5EF4-FFF2-40B4-BE49-F238E27FC236}">
                <a16:creationId xmlns:a16="http://schemas.microsoft.com/office/drawing/2014/main" id="{5F18A978-0843-3C49-B0CE-F996A5A879B0}"/>
              </a:ext>
            </a:extLst>
          </p:cNvPr>
          <p:cNvSpPr txBox="1">
            <a:spLocks/>
          </p:cNvSpPr>
          <p:nvPr/>
        </p:nvSpPr>
        <p:spPr>
          <a:xfrm>
            <a:off x="257478" y="102141"/>
            <a:ext cx="3555985" cy="4180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a:t>You continue your journey…</a:t>
            </a:r>
            <a:endParaRPr lang="en-US" sz="1700" dirty="0"/>
          </a:p>
        </p:txBody>
      </p:sp>
      <p:sp>
        <p:nvSpPr>
          <p:cNvPr id="12" name="Content Placeholder 2">
            <a:hlinkClick r:id="rId4" action="ppaction://hlinksldjump"/>
            <a:extLst>
              <a:ext uri="{FF2B5EF4-FFF2-40B4-BE49-F238E27FC236}">
                <a16:creationId xmlns:a16="http://schemas.microsoft.com/office/drawing/2014/main" id="{324A41C3-5B9A-F949-8156-7302669D933C}"/>
              </a:ext>
            </a:extLst>
          </p:cNvPr>
          <p:cNvSpPr txBox="1">
            <a:spLocks/>
          </p:cNvSpPr>
          <p:nvPr/>
        </p:nvSpPr>
        <p:spPr>
          <a:xfrm>
            <a:off x="7889284" y="2353196"/>
            <a:ext cx="3995493" cy="94508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600" dirty="0"/>
              <a:t>Prepare for battle. Send one of your men to threaten the nearest village.</a:t>
            </a:r>
          </a:p>
        </p:txBody>
      </p:sp>
      <p:sp>
        <p:nvSpPr>
          <p:cNvPr id="13" name="Content Placeholder 2">
            <a:hlinkClick r:id="rId5" action="ppaction://hlinksldjump"/>
            <a:extLst>
              <a:ext uri="{FF2B5EF4-FFF2-40B4-BE49-F238E27FC236}">
                <a16:creationId xmlns:a16="http://schemas.microsoft.com/office/drawing/2014/main" id="{580D5BFF-1680-D549-9CE5-B3D60947FE2B}"/>
              </a:ext>
            </a:extLst>
          </p:cNvPr>
          <p:cNvSpPr txBox="1">
            <a:spLocks/>
          </p:cNvSpPr>
          <p:nvPr/>
        </p:nvSpPr>
        <p:spPr>
          <a:xfrm>
            <a:off x="7889284" y="3868405"/>
            <a:ext cx="3995493" cy="94508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600" dirty="0"/>
              <a:t>Leave a peace offering on shore. Send one of your men to the nearest village to talk about trade.</a:t>
            </a:r>
          </a:p>
        </p:txBody>
      </p:sp>
    </p:spTree>
    <p:extLst>
      <p:ext uri="{BB962C8B-B14F-4D97-AF65-F5344CB8AC3E}">
        <p14:creationId xmlns:p14="http://schemas.microsoft.com/office/powerpoint/2010/main" val="2178514666"/>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6F849-DA23-C444-9C12-AE15D76FF044}"/>
              </a:ext>
            </a:extLst>
          </p:cNvPr>
          <p:cNvSpPr>
            <a:spLocks noGrp="1"/>
          </p:cNvSpPr>
          <p:nvPr>
            <p:ph type="title"/>
          </p:nvPr>
        </p:nvSpPr>
        <p:spPr>
          <a:xfrm>
            <a:off x="904010" y="942108"/>
            <a:ext cx="3526004" cy="4969113"/>
          </a:xfrm>
        </p:spPr>
        <p:txBody>
          <a:bodyPr anchor="ctr">
            <a:normAutofit/>
          </a:bodyPr>
          <a:lstStyle/>
          <a:p>
            <a:r>
              <a:rPr lang="en-US" dirty="0">
                <a:solidFill>
                  <a:schemeClr val="tx2">
                    <a:lumMod val="75000"/>
                  </a:schemeClr>
                </a:solidFill>
              </a:rPr>
              <a:t>You prepare for battle…</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id="{20005C1C-DEDA-BB49-9B57-0B4D234E24D2}"/>
              </a:ext>
            </a:extLst>
          </p:cNvPr>
          <p:cNvSpPr>
            <a:spLocks noGrp="1"/>
          </p:cNvSpPr>
          <p:nvPr>
            <p:ph idx="1"/>
          </p:nvPr>
        </p:nvSpPr>
        <p:spPr>
          <a:xfrm>
            <a:off x="5030936" y="2241164"/>
            <a:ext cx="6455549" cy="2371000"/>
          </a:xfrm>
        </p:spPr>
        <p:txBody>
          <a:bodyPr anchor="ctr">
            <a:normAutofit/>
          </a:bodyPr>
          <a:lstStyle/>
          <a:p>
            <a:pPr marL="0" indent="0">
              <a:buNone/>
            </a:pPr>
            <a:r>
              <a:rPr lang="en-US" dirty="0">
                <a:solidFill>
                  <a:schemeClr val="tx2">
                    <a:lumMod val="75000"/>
                  </a:schemeClr>
                </a:solidFill>
              </a:rPr>
              <a:t>But you realize that you are outnumbered 1000 to 1. You decide against it.</a:t>
            </a:r>
          </a:p>
        </p:txBody>
      </p:sp>
      <p:sp>
        <p:nvSpPr>
          <p:cNvPr id="27" name="Content Placeholder 2">
            <a:hlinkClick r:id="rId2" action="ppaction://hlinksldjump"/>
            <a:extLst>
              <a:ext uri="{FF2B5EF4-FFF2-40B4-BE49-F238E27FC236}">
                <a16:creationId xmlns:a16="http://schemas.microsoft.com/office/drawing/2014/main" id="{72327407-055E-7F4F-BBB8-161D1FD8084F}"/>
              </a:ext>
            </a:extLst>
          </p:cNvPr>
          <p:cNvSpPr txBox="1">
            <a:spLocks/>
          </p:cNvSpPr>
          <p:nvPr/>
        </p:nvSpPr>
        <p:spPr>
          <a:xfrm>
            <a:off x="6610890" y="5331504"/>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90000"/>
              </a:lnSpc>
              <a:buNone/>
            </a:pPr>
            <a:r>
              <a:rPr lang="en-US" sz="1700" dirty="0"/>
              <a:t>Go back and choose again.</a:t>
            </a:r>
          </a:p>
        </p:txBody>
      </p:sp>
    </p:spTree>
    <p:extLst>
      <p:ext uri="{BB962C8B-B14F-4D97-AF65-F5344CB8AC3E}">
        <p14:creationId xmlns:p14="http://schemas.microsoft.com/office/powerpoint/2010/main" val="552711325"/>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8" name="Group 17">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9"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1"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2"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3"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4"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5"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6"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7"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8"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9"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0"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2" name="Group 31">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33"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4"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5"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6"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7"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8"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9"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0"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1"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2"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3"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4"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A66A11F9-1392-314A-BD74-BD2B9FA027D6}"/>
              </a:ext>
            </a:extLst>
          </p:cNvPr>
          <p:cNvSpPr>
            <a:spLocks noGrp="1"/>
          </p:cNvSpPr>
          <p:nvPr>
            <p:ph type="title"/>
          </p:nvPr>
        </p:nvSpPr>
        <p:spPr>
          <a:xfrm>
            <a:off x="6483096" y="624109"/>
            <a:ext cx="5021516" cy="1663905"/>
          </a:xfrm>
        </p:spPr>
        <p:txBody>
          <a:bodyPr vert="horz" lIns="91440" tIns="45720" rIns="91440" bIns="45720" rtlCol="0" anchor="t">
            <a:noAutofit/>
          </a:bodyPr>
          <a:lstStyle/>
          <a:p>
            <a:pPr>
              <a:lnSpc>
                <a:spcPct val="90000"/>
              </a:lnSpc>
            </a:pPr>
            <a:r>
              <a:rPr lang="en-US" sz="2200" dirty="0"/>
              <a:t>Your peace offering is accepted! The Menominee generously agree to arrange a council meeting and feast for you. What do you do?</a:t>
            </a:r>
          </a:p>
        </p:txBody>
      </p:sp>
      <p:sp>
        <p:nvSpPr>
          <p:cNvPr id="46" name="Rectangle 45">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8"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9" name="Picture 2" descr="This map shows eastern Wisconsin, Lake Michigan, western Michigan, northeastern Illinois, and the southern part of Lake Superior. A note is included that reads: &quot;Full lines show the completed Triangulation.  Broken lines show where Stations have been erected but Triangulation not read.&quot;">
            <a:extLst>
              <a:ext uri="{FF2B5EF4-FFF2-40B4-BE49-F238E27FC236}">
                <a16:creationId xmlns:a16="http://schemas.microsoft.com/office/drawing/2014/main" id="{4038AE56-0BD0-CF43-94A9-20EFA603D1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14" r="1" b="11138"/>
          <a:stretch/>
        </p:blipFill>
        <p:spPr bwMode="auto">
          <a:xfrm>
            <a:off x="-1555" y="1731"/>
            <a:ext cx="467109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1BA4A738-D0C0-FD4B-B1C7-ED6AFE69F8C6}"/>
              </a:ext>
            </a:extLst>
          </p:cNvPr>
          <p:cNvSpPr txBox="1">
            <a:spLocks/>
          </p:cNvSpPr>
          <p:nvPr/>
        </p:nvSpPr>
        <p:spPr>
          <a:xfrm>
            <a:off x="257478" y="102141"/>
            <a:ext cx="3555985" cy="4180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a:t>You continue your journey…</a:t>
            </a:r>
            <a:endParaRPr lang="en-US" sz="1700" dirty="0"/>
          </a:p>
        </p:txBody>
      </p:sp>
      <p:sp>
        <p:nvSpPr>
          <p:cNvPr id="10" name="TextBox 9">
            <a:extLst>
              <a:ext uri="{FF2B5EF4-FFF2-40B4-BE49-F238E27FC236}">
                <a16:creationId xmlns:a16="http://schemas.microsoft.com/office/drawing/2014/main" id="{D44C75B4-F137-B140-B4AF-AED4521766CA}"/>
              </a:ext>
            </a:extLst>
          </p:cNvPr>
          <p:cNvSpPr txBox="1"/>
          <p:nvPr/>
        </p:nvSpPr>
        <p:spPr>
          <a:xfrm>
            <a:off x="136827" y="2703640"/>
            <a:ext cx="1677822" cy="369019"/>
          </a:xfrm>
          <a:prstGeom prst="rect">
            <a:avLst/>
          </a:prstGeom>
          <a:noFill/>
        </p:spPr>
        <p:txBody>
          <a:bodyPr wrap="square" rtlCol="0">
            <a:spAutoFit/>
          </a:bodyPr>
          <a:lstStyle/>
          <a:p>
            <a:pPr>
              <a:spcAft>
                <a:spcPts val="600"/>
              </a:spcAft>
            </a:pPr>
            <a:r>
              <a:rPr lang="en-US" dirty="0"/>
              <a:t>Menominee</a:t>
            </a:r>
            <a:endParaRPr lang="en-US"/>
          </a:p>
        </p:txBody>
      </p:sp>
      <p:sp>
        <p:nvSpPr>
          <p:cNvPr id="11" name="Sun 10">
            <a:extLst>
              <a:ext uri="{FF2B5EF4-FFF2-40B4-BE49-F238E27FC236}">
                <a16:creationId xmlns:a16="http://schemas.microsoft.com/office/drawing/2014/main" id="{656BD2A2-BF19-2C40-B77C-47715558327B}"/>
              </a:ext>
            </a:extLst>
          </p:cNvPr>
          <p:cNvSpPr/>
          <p:nvPr/>
        </p:nvSpPr>
        <p:spPr>
          <a:xfrm>
            <a:off x="1691772" y="2790237"/>
            <a:ext cx="245755" cy="24575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2">
            <a:hlinkClick r:id="rId4" action="ppaction://hlinksldjump"/>
            <a:extLst>
              <a:ext uri="{FF2B5EF4-FFF2-40B4-BE49-F238E27FC236}">
                <a16:creationId xmlns:a16="http://schemas.microsoft.com/office/drawing/2014/main" id="{5B27EC4C-ED33-0845-9713-BECAC339DF22}"/>
              </a:ext>
            </a:extLst>
          </p:cNvPr>
          <p:cNvSpPr txBox="1">
            <a:spLocks/>
          </p:cNvSpPr>
          <p:nvPr/>
        </p:nvSpPr>
        <p:spPr>
          <a:xfrm>
            <a:off x="6117515" y="3088639"/>
            <a:ext cx="5489864"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600" dirty="0"/>
              <a:t>You refuse, stating that your message is for the Ho-Chunk alone.</a:t>
            </a:r>
          </a:p>
        </p:txBody>
      </p:sp>
      <p:sp>
        <p:nvSpPr>
          <p:cNvPr id="47" name="Content Placeholder 2">
            <a:hlinkClick r:id="rId5" action="ppaction://hlinksldjump"/>
            <a:extLst>
              <a:ext uri="{FF2B5EF4-FFF2-40B4-BE49-F238E27FC236}">
                <a16:creationId xmlns:a16="http://schemas.microsoft.com/office/drawing/2014/main" id="{9F4751F0-0AE7-8344-B622-0DF34EFDAE44}"/>
              </a:ext>
            </a:extLst>
          </p:cNvPr>
          <p:cNvSpPr txBox="1">
            <a:spLocks/>
          </p:cNvSpPr>
          <p:nvPr/>
        </p:nvSpPr>
        <p:spPr>
          <a:xfrm>
            <a:off x="6117515" y="4499581"/>
            <a:ext cx="5489864"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600" dirty="0"/>
              <a:t>You accept. You feel that the Grand Village of the Menominee is a good place to talk with both nations.</a:t>
            </a:r>
          </a:p>
        </p:txBody>
      </p:sp>
    </p:spTree>
    <p:extLst>
      <p:ext uri="{BB962C8B-B14F-4D97-AF65-F5344CB8AC3E}">
        <p14:creationId xmlns:p14="http://schemas.microsoft.com/office/powerpoint/2010/main" val="96348719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6F849-DA23-C444-9C12-AE15D76FF044}"/>
              </a:ext>
            </a:extLst>
          </p:cNvPr>
          <p:cNvSpPr>
            <a:spLocks noGrp="1"/>
          </p:cNvSpPr>
          <p:nvPr>
            <p:ph type="title"/>
          </p:nvPr>
        </p:nvSpPr>
        <p:spPr>
          <a:xfrm>
            <a:off x="904010" y="942108"/>
            <a:ext cx="3526004" cy="4969113"/>
          </a:xfrm>
        </p:spPr>
        <p:txBody>
          <a:bodyPr anchor="ctr">
            <a:normAutofit/>
          </a:bodyPr>
          <a:lstStyle/>
          <a:p>
            <a:r>
              <a:rPr lang="en-US" dirty="0">
                <a:solidFill>
                  <a:schemeClr val="tx2">
                    <a:lumMod val="75000"/>
                  </a:schemeClr>
                </a:solidFill>
              </a:rPr>
              <a:t>You refuse to meet with the council.</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id="{20005C1C-DEDA-BB49-9B57-0B4D234E24D2}"/>
              </a:ext>
            </a:extLst>
          </p:cNvPr>
          <p:cNvSpPr>
            <a:spLocks noGrp="1"/>
          </p:cNvSpPr>
          <p:nvPr>
            <p:ph idx="1"/>
          </p:nvPr>
        </p:nvSpPr>
        <p:spPr>
          <a:xfrm>
            <a:off x="5030936" y="2241164"/>
            <a:ext cx="6455549" cy="2371000"/>
          </a:xfrm>
        </p:spPr>
        <p:txBody>
          <a:bodyPr anchor="ctr">
            <a:normAutofit/>
          </a:bodyPr>
          <a:lstStyle/>
          <a:p>
            <a:pPr marL="0" indent="0">
              <a:buNone/>
            </a:pPr>
            <a:r>
              <a:rPr lang="en-US" dirty="0">
                <a:solidFill>
                  <a:schemeClr val="tx2">
                    <a:lumMod val="75000"/>
                  </a:schemeClr>
                </a:solidFill>
              </a:rPr>
              <a:t>You are reminded that the Ho-Chunk will be there as well, and that makes your mind up to go.</a:t>
            </a:r>
          </a:p>
        </p:txBody>
      </p:sp>
      <p:sp>
        <p:nvSpPr>
          <p:cNvPr id="27" name="Content Placeholder 2">
            <a:hlinkClick r:id="rId2" action="ppaction://hlinksldjump"/>
            <a:extLst>
              <a:ext uri="{FF2B5EF4-FFF2-40B4-BE49-F238E27FC236}">
                <a16:creationId xmlns:a16="http://schemas.microsoft.com/office/drawing/2014/main" id="{72327407-055E-7F4F-BBB8-161D1FD8084F}"/>
              </a:ext>
            </a:extLst>
          </p:cNvPr>
          <p:cNvSpPr txBox="1">
            <a:spLocks/>
          </p:cNvSpPr>
          <p:nvPr/>
        </p:nvSpPr>
        <p:spPr>
          <a:xfrm>
            <a:off x="6610890" y="5331504"/>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90000"/>
              </a:lnSpc>
              <a:buNone/>
            </a:pPr>
            <a:r>
              <a:rPr lang="en-US" sz="1700" dirty="0"/>
              <a:t>Go back and choose again.</a:t>
            </a:r>
          </a:p>
        </p:txBody>
      </p:sp>
    </p:spTree>
    <p:extLst>
      <p:ext uri="{BB962C8B-B14F-4D97-AF65-F5344CB8AC3E}">
        <p14:creationId xmlns:p14="http://schemas.microsoft.com/office/powerpoint/2010/main" val="901739694"/>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3" name="Rectangle 102">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5" name="Group 104">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106"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7"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8"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9"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0"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1"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2"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3"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4"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5"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6"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7"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9" name="Group 118">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120"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1"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2"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23"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4"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5"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6"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7"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8"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9"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0"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31"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39E85A16-9145-2C4B-89DC-11489086E130}"/>
              </a:ext>
            </a:extLst>
          </p:cNvPr>
          <p:cNvSpPr>
            <a:spLocks noGrp="1"/>
          </p:cNvSpPr>
          <p:nvPr>
            <p:ph type="title"/>
          </p:nvPr>
        </p:nvSpPr>
        <p:spPr>
          <a:xfrm>
            <a:off x="5297970" y="258411"/>
            <a:ext cx="5681134" cy="2262781"/>
          </a:xfrm>
        </p:spPr>
        <p:txBody>
          <a:bodyPr vert="horz" lIns="91440" tIns="45720" rIns="91440" bIns="45720" rtlCol="0" anchor="b">
            <a:normAutofit/>
          </a:bodyPr>
          <a:lstStyle/>
          <a:p>
            <a:r>
              <a:rPr lang="en-US" sz="4400" dirty="0"/>
              <a:t>What do you wear for the feast?</a:t>
            </a:r>
          </a:p>
        </p:txBody>
      </p:sp>
      <p:sp>
        <p:nvSpPr>
          <p:cNvPr id="133" name="Rectangle 132">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5"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11266" name="Picture 2" descr="Portrait of Austin E. Quinney with dog.">
            <a:extLst>
              <a:ext uri="{FF2B5EF4-FFF2-40B4-BE49-F238E27FC236}">
                <a16:creationId xmlns:a16="http://schemas.microsoft.com/office/drawing/2014/main" id="{34F128D4-3485-6A4B-96DB-15DBFA7AF1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1" r="20764"/>
          <a:stretch/>
        </p:blipFill>
        <p:spPr bwMode="auto">
          <a:xfrm>
            <a:off x="-2650" y="10"/>
            <a:ext cx="3681047"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B80BB800-D77A-3C49-A5AB-B7F206DFB972}"/>
              </a:ext>
            </a:extLst>
          </p:cNvPr>
          <p:cNvSpPr txBox="1">
            <a:spLocks/>
          </p:cNvSpPr>
          <p:nvPr/>
        </p:nvSpPr>
        <p:spPr>
          <a:xfrm>
            <a:off x="6888634" y="3073494"/>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t>A Chinese silk robe, a Mandarin-style hat, and a belt.</a:t>
            </a:r>
          </a:p>
        </p:txBody>
      </p:sp>
      <p:sp>
        <p:nvSpPr>
          <p:cNvPr id="5" name="Content Placeholder 2">
            <a:extLst>
              <a:ext uri="{FF2B5EF4-FFF2-40B4-BE49-F238E27FC236}">
                <a16:creationId xmlns:a16="http://schemas.microsoft.com/office/drawing/2014/main" id="{37CC73B0-26BD-774A-82E0-EFBE1C2A6324}"/>
              </a:ext>
            </a:extLst>
          </p:cNvPr>
          <p:cNvSpPr txBox="1">
            <a:spLocks/>
          </p:cNvSpPr>
          <p:nvPr/>
        </p:nvSpPr>
        <p:spPr>
          <a:xfrm>
            <a:off x="6888634" y="3969134"/>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t>The same smelly clothes you’ve been traveling in.</a:t>
            </a:r>
          </a:p>
        </p:txBody>
      </p:sp>
      <p:sp>
        <p:nvSpPr>
          <p:cNvPr id="6" name="Content Placeholder 2">
            <a:extLst>
              <a:ext uri="{FF2B5EF4-FFF2-40B4-BE49-F238E27FC236}">
                <a16:creationId xmlns:a16="http://schemas.microsoft.com/office/drawing/2014/main" id="{4B13C179-982D-AE47-8508-A9DA3CB4DFE9}"/>
              </a:ext>
            </a:extLst>
          </p:cNvPr>
          <p:cNvSpPr txBox="1">
            <a:spLocks/>
          </p:cNvSpPr>
          <p:nvPr/>
        </p:nvSpPr>
        <p:spPr>
          <a:xfrm>
            <a:off x="6888634" y="4864774"/>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t>A fancy silk cape and your best clothes.</a:t>
            </a:r>
          </a:p>
        </p:txBody>
      </p:sp>
      <p:sp>
        <p:nvSpPr>
          <p:cNvPr id="7" name="Content Placeholder 2">
            <a:extLst>
              <a:ext uri="{FF2B5EF4-FFF2-40B4-BE49-F238E27FC236}">
                <a16:creationId xmlns:a16="http://schemas.microsoft.com/office/drawing/2014/main" id="{2423A417-10F3-5642-ABD4-ABC0AFE03453}"/>
              </a:ext>
            </a:extLst>
          </p:cNvPr>
          <p:cNvSpPr txBox="1">
            <a:spLocks/>
          </p:cNvSpPr>
          <p:nvPr/>
        </p:nvSpPr>
        <p:spPr>
          <a:xfrm>
            <a:off x="6888634" y="5760414"/>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t>A coon-skin cap and a leather jacket with lots of fringes.</a:t>
            </a:r>
          </a:p>
        </p:txBody>
      </p:sp>
      <p:sp>
        <p:nvSpPr>
          <p:cNvPr id="66" name="Content Placeholder 2">
            <a:extLst>
              <a:ext uri="{FF2B5EF4-FFF2-40B4-BE49-F238E27FC236}">
                <a16:creationId xmlns:a16="http://schemas.microsoft.com/office/drawing/2014/main" id="{3678AC84-F693-834E-BBA9-4141F9995B28}"/>
              </a:ext>
            </a:extLst>
          </p:cNvPr>
          <p:cNvSpPr txBox="1">
            <a:spLocks/>
          </p:cNvSpPr>
          <p:nvPr/>
        </p:nvSpPr>
        <p:spPr>
          <a:xfrm>
            <a:off x="50330" y="72428"/>
            <a:ext cx="3555985" cy="4180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a:t>You continue your journey…</a:t>
            </a:r>
            <a:endParaRPr lang="en-US" sz="1700" dirty="0"/>
          </a:p>
        </p:txBody>
      </p:sp>
    </p:spTree>
    <p:extLst>
      <p:ext uri="{BB962C8B-B14F-4D97-AF65-F5344CB8AC3E}">
        <p14:creationId xmlns:p14="http://schemas.microsoft.com/office/powerpoint/2010/main" val="4238859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par>
                          <p:cTn id="8" fill="hold">
                            <p:stCondLst>
                              <p:cond delay="1000"/>
                            </p:stCondLst>
                            <p:childTnLst>
                              <p:par>
                                <p:cTn id="9" presetID="9" presetClass="exit" presetSubtype="0" fill="hold" grpId="0" nodeType="afterEffect">
                                  <p:stCondLst>
                                    <p:cond delay="0"/>
                                  </p:stCondLst>
                                  <p:childTnLst>
                                    <p:animEffect transition="out" filter="dissolve">
                                      <p:cBhvr>
                                        <p:cTn id="10" dur="1000"/>
                                        <p:tgtEl>
                                          <p:spTgt spid="5"/>
                                        </p:tgtEl>
                                      </p:cBhvr>
                                    </p:animEffect>
                                    <p:set>
                                      <p:cBhvr>
                                        <p:cTn id="11" dur="1" fill="hold">
                                          <p:stCondLst>
                                            <p:cond delay="999"/>
                                          </p:stCondLst>
                                        </p:cTn>
                                        <p:tgtEl>
                                          <p:spTgt spid="5"/>
                                        </p:tgtEl>
                                        <p:attrNameLst>
                                          <p:attrName>style.visibility</p:attrName>
                                        </p:attrNameLst>
                                      </p:cBhvr>
                                      <p:to>
                                        <p:strVal val="hidden"/>
                                      </p:to>
                                    </p:set>
                                  </p:childTnLst>
                                </p:cTn>
                              </p:par>
                            </p:childTnLst>
                          </p:cTn>
                        </p:par>
                        <p:par>
                          <p:cTn id="12" fill="hold">
                            <p:stCondLst>
                              <p:cond delay="2000"/>
                            </p:stCondLst>
                            <p:childTnLst>
                              <p:par>
                                <p:cTn id="13" presetID="9" presetClass="exit" presetSubtype="0" fill="hold" grpId="0" nodeType="afterEffect">
                                  <p:stCondLst>
                                    <p:cond delay="0"/>
                                  </p:stCondLst>
                                  <p:childTnLst>
                                    <p:animEffect transition="out" filter="dissolve">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childTnLst>
                          </p:cTn>
                        </p:par>
                        <p:par>
                          <p:cTn id="16" fill="hold">
                            <p:stCondLst>
                              <p:cond delay="3000"/>
                            </p:stCondLst>
                            <p:childTnLst>
                              <p:par>
                                <p:cTn id="17" presetID="8" presetClass="emph" presetSubtype="0" fill="hold" grpId="0" nodeType="afterEffect">
                                  <p:stCondLst>
                                    <p:cond delay="0"/>
                                  </p:stCondLst>
                                  <p:childTnLst>
                                    <p:animRot by="21600000">
                                      <p:cBhvr>
                                        <p:cTn id="18"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3" name="Group 7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7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8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D27C280C-8EB9-DB44-963D-D5BD1A78B4A5}"/>
              </a:ext>
            </a:extLst>
          </p:cNvPr>
          <p:cNvSpPr>
            <a:spLocks noGrp="1"/>
          </p:cNvSpPr>
          <p:nvPr>
            <p:ph type="title"/>
          </p:nvPr>
        </p:nvSpPr>
        <p:spPr>
          <a:xfrm>
            <a:off x="6483096" y="624110"/>
            <a:ext cx="5021516" cy="1280890"/>
          </a:xfrm>
        </p:spPr>
        <p:txBody>
          <a:bodyPr vert="horz" lIns="91440" tIns="45720" rIns="91440" bIns="45720" rtlCol="0" anchor="t">
            <a:normAutofit/>
          </a:bodyPr>
          <a:lstStyle/>
          <a:p>
            <a:pPr>
              <a:lnSpc>
                <a:spcPct val="90000"/>
              </a:lnSpc>
            </a:pPr>
            <a:r>
              <a:rPr lang="en-US" sz="2000" dirty="0"/>
              <a:t>You arrive! Women and children surround your group. There are thousands of men</a:t>
            </a:r>
            <a:r>
              <a:rPr lang="en-US" sz="2000"/>
              <a:t>, women, and children. </a:t>
            </a:r>
            <a:r>
              <a:rPr lang="en-US" sz="2000" dirty="0"/>
              <a:t>What do you do?</a:t>
            </a:r>
          </a:p>
        </p:txBody>
      </p:sp>
      <p:sp>
        <p:nvSpPr>
          <p:cNvPr id="101" name="Rectangle 10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2290" name="Picture 2" descr="Ojibwa chief's lodge from Lac Courte Orielles Reservation set up at the 1906 Wisconsin State Fair. Note both reed and bark coverings on the lodge. A number of Indians - men, women and several children - sit in front of the lodge, and there is a fire pit in the foreground.">
            <a:extLst>
              <a:ext uri="{FF2B5EF4-FFF2-40B4-BE49-F238E27FC236}">
                <a16:creationId xmlns:a16="http://schemas.microsoft.com/office/drawing/2014/main" id="{51D4F0A0-6D65-FE43-A0F1-FD8C861999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153" r="17763"/>
          <a:stretch/>
        </p:blipFill>
        <p:spPr bwMode="auto">
          <a:xfrm>
            <a:off x="-1555" y="1731"/>
            <a:ext cx="46710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8" name="Content Placeholder 2">
            <a:extLst>
              <a:ext uri="{FF2B5EF4-FFF2-40B4-BE49-F238E27FC236}">
                <a16:creationId xmlns:a16="http://schemas.microsoft.com/office/drawing/2014/main" id="{A013A9D5-9369-7844-834F-F74EA5467675}"/>
              </a:ext>
            </a:extLst>
          </p:cNvPr>
          <p:cNvSpPr txBox="1">
            <a:spLocks/>
          </p:cNvSpPr>
          <p:nvPr/>
        </p:nvSpPr>
        <p:spPr>
          <a:xfrm>
            <a:off x="7774426" y="2517612"/>
            <a:ext cx="2976701" cy="9113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500" dirty="0"/>
              <a:t>You fire your pistols into the air in a show of French power! Then you hand out presents to show you are friendly.</a:t>
            </a:r>
          </a:p>
        </p:txBody>
      </p:sp>
      <p:sp>
        <p:nvSpPr>
          <p:cNvPr id="39" name="Content Placeholder 2">
            <a:extLst>
              <a:ext uri="{FF2B5EF4-FFF2-40B4-BE49-F238E27FC236}">
                <a16:creationId xmlns:a16="http://schemas.microsoft.com/office/drawing/2014/main" id="{BBC1A85B-96FE-7D4C-8E5A-5B9B303D8D5A}"/>
              </a:ext>
            </a:extLst>
          </p:cNvPr>
          <p:cNvSpPr txBox="1">
            <a:spLocks/>
          </p:cNvSpPr>
          <p:nvPr/>
        </p:nvSpPr>
        <p:spPr>
          <a:xfrm>
            <a:off x="7774426" y="3496379"/>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t>You start by handing out gifts. When they are all gone, eat and leave.</a:t>
            </a:r>
          </a:p>
        </p:txBody>
      </p:sp>
      <p:sp>
        <p:nvSpPr>
          <p:cNvPr id="40" name="Content Placeholder 2">
            <a:extLst>
              <a:ext uri="{FF2B5EF4-FFF2-40B4-BE49-F238E27FC236}">
                <a16:creationId xmlns:a16="http://schemas.microsoft.com/office/drawing/2014/main" id="{2FD2C7FF-D83B-BF4F-88DD-7841F5B2A5AB}"/>
              </a:ext>
            </a:extLst>
          </p:cNvPr>
          <p:cNvSpPr txBox="1">
            <a:spLocks/>
          </p:cNvSpPr>
          <p:nvPr/>
        </p:nvSpPr>
        <p:spPr>
          <a:xfrm>
            <a:off x="7774426" y="4392019"/>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t>You arrange for musicians to play music as you arrive.</a:t>
            </a:r>
          </a:p>
        </p:txBody>
      </p:sp>
      <p:sp>
        <p:nvSpPr>
          <p:cNvPr id="41" name="Content Placeholder 2">
            <a:extLst>
              <a:ext uri="{FF2B5EF4-FFF2-40B4-BE49-F238E27FC236}">
                <a16:creationId xmlns:a16="http://schemas.microsoft.com/office/drawing/2014/main" id="{CCEB8EE3-68D8-5948-A95B-D7D9E6A6EA4A}"/>
              </a:ext>
            </a:extLst>
          </p:cNvPr>
          <p:cNvSpPr txBox="1">
            <a:spLocks/>
          </p:cNvSpPr>
          <p:nvPr/>
        </p:nvSpPr>
        <p:spPr>
          <a:xfrm>
            <a:off x="7774426" y="5287659"/>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t>None of the above.</a:t>
            </a:r>
          </a:p>
        </p:txBody>
      </p:sp>
    </p:spTree>
    <p:extLst>
      <p:ext uri="{BB962C8B-B14F-4D97-AF65-F5344CB8AC3E}">
        <p14:creationId xmlns:p14="http://schemas.microsoft.com/office/powerpoint/2010/main" val="29175060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39"/>
                                        </p:tgtEl>
                                      </p:cBhvr>
                                    </p:animEffect>
                                    <p:set>
                                      <p:cBhvr>
                                        <p:cTn id="7" dur="1" fill="hold">
                                          <p:stCondLst>
                                            <p:cond delay="999"/>
                                          </p:stCondLst>
                                        </p:cTn>
                                        <p:tgtEl>
                                          <p:spTgt spid="39"/>
                                        </p:tgtEl>
                                        <p:attrNameLst>
                                          <p:attrName>style.visibility</p:attrName>
                                        </p:attrNameLst>
                                      </p:cBhvr>
                                      <p:to>
                                        <p:strVal val="hidden"/>
                                      </p:to>
                                    </p:set>
                                  </p:childTnLst>
                                </p:cTn>
                              </p:par>
                            </p:childTnLst>
                          </p:cTn>
                        </p:par>
                        <p:par>
                          <p:cTn id="8" fill="hold">
                            <p:stCondLst>
                              <p:cond delay="1000"/>
                            </p:stCondLst>
                            <p:childTnLst>
                              <p:par>
                                <p:cTn id="9" presetID="9" presetClass="exit" presetSubtype="0" fill="hold" grpId="0" nodeType="afterEffect">
                                  <p:stCondLst>
                                    <p:cond delay="0"/>
                                  </p:stCondLst>
                                  <p:childTnLst>
                                    <p:animEffect transition="out" filter="dissolve">
                                      <p:cBhvr>
                                        <p:cTn id="10" dur="1000"/>
                                        <p:tgtEl>
                                          <p:spTgt spid="40"/>
                                        </p:tgtEl>
                                      </p:cBhvr>
                                    </p:animEffect>
                                    <p:set>
                                      <p:cBhvr>
                                        <p:cTn id="11" dur="1" fill="hold">
                                          <p:stCondLst>
                                            <p:cond delay="999"/>
                                          </p:stCondLst>
                                        </p:cTn>
                                        <p:tgtEl>
                                          <p:spTgt spid="40"/>
                                        </p:tgtEl>
                                        <p:attrNameLst>
                                          <p:attrName>style.visibility</p:attrName>
                                        </p:attrNameLst>
                                      </p:cBhvr>
                                      <p:to>
                                        <p:strVal val="hidden"/>
                                      </p:to>
                                    </p:set>
                                  </p:childTnLst>
                                </p:cTn>
                              </p:par>
                            </p:childTnLst>
                          </p:cTn>
                        </p:par>
                        <p:par>
                          <p:cTn id="12" fill="hold">
                            <p:stCondLst>
                              <p:cond delay="2000"/>
                            </p:stCondLst>
                            <p:childTnLst>
                              <p:par>
                                <p:cTn id="13" presetID="9" presetClass="exit" presetSubtype="0" fill="hold" grpId="0" nodeType="afterEffect">
                                  <p:stCondLst>
                                    <p:cond delay="0"/>
                                  </p:stCondLst>
                                  <p:childTnLst>
                                    <p:animEffect transition="out" filter="dissolve">
                                      <p:cBhvr>
                                        <p:cTn id="14" dur="1000"/>
                                        <p:tgtEl>
                                          <p:spTgt spid="41"/>
                                        </p:tgtEl>
                                      </p:cBhvr>
                                    </p:animEffect>
                                    <p:set>
                                      <p:cBhvr>
                                        <p:cTn id="15" dur="1" fill="hold">
                                          <p:stCondLst>
                                            <p:cond delay="999"/>
                                          </p:stCondLst>
                                        </p:cTn>
                                        <p:tgtEl>
                                          <p:spTgt spid="41"/>
                                        </p:tgtEl>
                                        <p:attrNameLst>
                                          <p:attrName>style.visibility</p:attrName>
                                        </p:attrNameLst>
                                      </p:cBhvr>
                                      <p:to>
                                        <p:strVal val="hidden"/>
                                      </p:to>
                                    </p:set>
                                  </p:childTnLst>
                                </p:cTn>
                              </p:par>
                            </p:childTnLst>
                          </p:cTn>
                        </p:par>
                        <p:par>
                          <p:cTn id="16" fill="hold">
                            <p:stCondLst>
                              <p:cond delay="3000"/>
                            </p:stCondLst>
                            <p:childTnLst>
                              <p:par>
                                <p:cTn id="17" presetID="8" presetClass="emph" presetSubtype="0" fill="hold" grpId="0" nodeType="afterEffect">
                                  <p:stCondLst>
                                    <p:cond delay="0"/>
                                  </p:stCondLst>
                                  <p:childTnLst>
                                    <p:animRot by="21600000">
                                      <p:cBhvr>
                                        <p:cTn id="18" dur="2000" fill="hold"/>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3" name="Rectangle 102">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18" name="Picture 2" descr="Engraving of a fur trader standing in the middle of a circle of seated Indians in their council tepee.">
            <a:extLst>
              <a:ext uri="{FF2B5EF4-FFF2-40B4-BE49-F238E27FC236}">
                <a16:creationId xmlns:a16="http://schemas.microsoft.com/office/drawing/2014/main" id="{AE4B3CA1-BE59-8342-9ABE-F73D0C0E81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58" b="1341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 name="Freeform: Shape 104">
            <a:extLst>
              <a:ext uri="{FF2B5EF4-FFF2-40B4-BE49-F238E27FC236}">
                <a16:creationId xmlns:a16="http://schemas.microsoft.com/office/drawing/2014/main" id="{BBE55C11-4C41-45E4-A00F-83DEE6BB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632297"/>
            <a:ext cx="7527616"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000000">
              <a:alpha val="87843"/>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695CF6DC-663A-7E43-A441-CDCBE387FFD8}"/>
              </a:ext>
            </a:extLst>
          </p:cNvPr>
          <p:cNvSpPr>
            <a:spLocks noGrp="1"/>
          </p:cNvSpPr>
          <p:nvPr>
            <p:ph type="title"/>
          </p:nvPr>
        </p:nvSpPr>
        <p:spPr>
          <a:xfrm>
            <a:off x="1083733" y="3889218"/>
            <a:ext cx="5478432" cy="1032094"/>
          </a:xfrm>
        </p:spPr>
        <p:txBody>
          <a:bodyPr vert="horz" lIns="91440" tIns="45720" rIns="91440" bIns="45720" rtlCol="0" anchor="b">
            <a:normAutofit/>
          </a:bodyPr>
          <a:lstStyle/>
          <a:p>
            <a:pPr>
              <a:lnSpc>
                <a:spcPct val="90000"/>
              </a:lnSpc>
            </a:pPr>
            <a:r>
              <a:rPr lang="en-US" sz="2200" dirty="0">
                <a:solidFill>
                  <a:srgbClr val="FEFFFF"/>
                </a:solidFill>
              </a:rPr>
              <a:t>SUCCESS! You negotiate a peace treaty with the Ho-Chunk and Menominee nations!</a:t>
            </a:r>
          </a:p>
        </p:txBody>
      </p:sp>
    </p:spTree>
    <p:extLst>
      <p:ext uri="{BB962C8B-B14F-4D97-AF65-F5344CB8AC3E}">
        <p14:creationId xmlns:p14="http://schemas.microsoft.com/office/powerpoint/2010/main" val="21716752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E554D-5393-1849-A8C3-DDCABF0E025E}"/>
              </a:ext>
            </a:extLst>
          </p:cNvPr>
          <p:cNvSpPr>
            <a:spLocks noGrp="1"/>
          </p:cNvSpPr>
          <p:nvPr>
            <p:ph type="title"/>
          </p:nvPr>
        </p:nvSpPr>
        <p:spPr/>
        <p:txBody>
          <a:bodyPr/>
          <a:lstStyle/>
          <a:p>
            <a:r>
              <a:rPr lang="en-US" dirty="0"/>
              <a:t>What did we learn about Jean Nicolet?</a:t>
            </a:r>
          </a:p>
        </p:txBody>
      </p:sp>
      <p:sp>
        <p:nvSpPr>
          <p:cNvPr id="3" name="Content Placeholder 2">
            <a:extLst>
              <a:ext uri="{FF2B5EF4-FFF2-40B4-BE49-F238E27FC236}">
                <a16:creationId xmlns:a16="http://schemas.microsoft.com/office/drawing/2014/main" id="{2AF0777F-6291-7F4F-ADD7-572046DF087A}"/>
              </a:ext>
            </a:extLst>
          </p:cNvPr>
          <p:cNvSpPr>
            <a:spLocks noGrp="1"/>
          </p:cNvSpPr>
          <p:nvPr>
            <p:ph idx="1"/>
          </p:nvPr>
        </p:nvSpPr>
        <p:spPr/>
        <p:txBody>
          <a:bodyPr>
            <a:normAutofit fontScale="92500" lnSpcReduction="20000"/>
          </a:bodyPr>
          <a:lstStyle/>
          <a:p>
            <a:r>
              <a:rPr lang="en-US" dirty="0"/>
              <a:t>He was not lost</a:t>
            </a:r>
          </a:p>
          <a:p>
            <a:r>
              <a:rPr lang="en-US" dirty="0"/>
              <a:t>He was not an explorer</a:t>
            </a:r>
          </a:p>
          <a:p>
            <a:r>
              <a:rPr lang="en-US" dirty="0"/>
              <a:t>He did not wear Chinese robes</a:t>
            </a:r>
          </a:p>
          <a:p>
            <a:r>
              <a:rPr lang="en-US" dirty="0"/>
              <a:t>He did not land a canoe at Red Banks firing his weapons</a:t>
            </a:r>
          </a:p>
          <a:p>
            <a:r>
              <a:rPr lang="en-US" dirty="0"/>
              <a:t>He was a skilled diplomat who spoke many languages</a:t>
            </a:r>
          </a:p>
          <a:p>
            <a:r>
              <a:rPr lang="en-US" dirty="0"/>
              <a:t>He knew that he needed to keep the peace to be successful</a:t>
            </a:r>
          </a:p>
          <a:p>
            <a:r>
              <a:rPr lang="en-US" dirty="0"/>
              <a:t>He wore his best clothes for an important feast, even a silk cape</a:t>
            </a:r>
          </a:p>
          <a:p>
            <a:r>
              <a:rPr lang="en-US" dirty="0"/>
              <a:t>He landed somewhere north of Green Bay and traveled on foot</a:t>
            </a:r>
          </a:p>
          <a:p>
            <a:r>
              <a:rPr lang="en-US" dirty="0"/>
              <a:t>He entered modern-day Wisconsin near Marinette, not Red Banks</a:t>
            </a:r>
          </a:p>
          <a:p>
            <a:r>
              <a:rPr lang="en-US" dirty="0"/>
              <a:t>He fired his guns into the air and gave presents away at a great feast</a:t>
            </a:r>
          </a:p>
          <a:p>
            <a:r>
              <a:rPr lang="en-US" dirty="0"/>
              <a:t>He made peace with the Menominee and Ho-Chunk nations</a:t>
            </a:r>
          </a:p>
          <a:p>
            <a:endParaRPr lang="en-US" dirty="0"/>
          </a:p>
        </p:txBody>
      </p:sp>
    </p:spTree>
    <p:extLst>
      <p:ext uri="{BB962C8B-B14F-4D97-AF65-F5344CB8AC3E}">
        <p14:creationId xmlns:p14="http://schemas.microsoft.com/office/powerpoint/2010/main" val="24050348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66AB7-45CE-E24E-8A1B-A5C962D47613}"/>
              </a:ext>
            </a:extLst>
          </p:cNvPr>
          <p:cNvSpPr>
            <a:spLocks noGrp="1"/>
          </p:cNvSpPr>
          <p:nvPr>
            <p:ph type="title"/>
          </p:nvPr>
        </p:nvSpPr>
        <p:spPr>
          <a:xfrm>
            <a:off x="649224" y="271787"/>
            <a:ext cx="3650279" cy="1259894"/>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a:normAutofit/>
          </a:bodyPr>
          <a:lstStyle/>
          <a:p>
            <a:pPr>
              <a:lnSpc>
                <a:spcPct val="90000"/>
              </a:lnSpc>
            </a:pPr>
            <a:r>
              <a:rPr lang="en-US" sz="2000" dirty="0"/>
              <a:t>You are Jean Nicolet and you work for the Governor of New France, Samuel de Champlain.</a:t>
            </a:r>
          </a:p>
        </p:txBody>
      </p:sp>
      <p:sp>
        <p:nvSpPr>
          <p:cNvPr id="14" name="Rectangle 13">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7" name="Content Placeholder 6" descr="Monument in New York State of Samuel de Champlain.">
            <a:extLst>
              <a:ext uri="{FF2B5EF4-FFF2-40B4-BE49-F238E27FC236}">
                <a16:creationId xmlns:a16="http://schemas.microsoft.com/office/drawing/2014/main" id="{E6917CBF-B555-F84F-AA07-241438548FB8}"/>
              </a:ext>
            </a:extLst>
          </p:cNvPr>
          <p:cNvPicPr>
            <a:picLocks noGrp="1" noChangeAspect="1"/>
          </p:cNvPicPr>
          <p:nvPr>
            <p:ph idx="1"/>
          </p:nvPr>
        </p:nvPicPr>
        <p:blipFill>
          <a:blip r:embed="rId3"/>
          <a:stretch>
            <a:fillRect/>
          </a:stretch>
        </p:blipFill>
        <p:spPr>
          <a:xfrm>
            <a:off x="914051" y="1904999"/>
            <a:ext cx="3385452" cy="4574935"/>
          </a:xfrm>
        </p:spPr>
      </p:pic>
      <p:sp>
        <p:nvSpPr>
          <p:cNvPr id="16"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 of New France, 1632">
            <a:extLst>
              <a:ext uri="{FF2B5EF4-FFF2-40B4-BE49-F238E27FC236}">
                <a16:creationId xmlns:a16="http://schemas.microsoft.com/office/drawing/2014/main" id="{275F11F1-99FB-974F-9370-A27DD0CED7F7}"/>
              </a:ext>
            </a:extLst>
          </p:cNvPr>
          <p:cNvPicPr>
            <a:picLocks noChangeAspect="1"/>
          </p:cNvPicPr>
          <p:nvPr/>
        </p:nvPicPr>
        <p:blipFill rotWithShape="1">
          <a:blip r:embed="rId4"/>
          <a:srcRect l="17501" r="15375" b="1"/>
          <a:stretch/>
        </p:blipFill>
        <p:spPr>
          <a:xfrm>
            <a:off x="4619543" y="10"/>
            <a:ext cx="7572457" cy="6853242"/>
          </a:xfrm>
          <a:prstGeom prst="rect">
            <a:avLst/>
          </a:prstGeom>
        </p:spPr>
      </p:pic>
    </p:spTree>
    <p:extLst>
      <p:ext uri="{BB962C8B-B14F-4D97-AF65-F5344CB8AC3E}">
        <p14:creationId xmlns:p14="http://schemas.microsoft.com/office/powerpoint/2010/main" val="2129149250"/>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EDB53-7D28-44A1-860C-2C8CD0792FB4}"/>
              </a:ext>
            </a:extLst>
          </p:cNvPr>
          <p:cNvSpPr>
            <a:spLocks noGrp="1"/>
          </p:cNvSpPr>
          <p:nvPr>
            <p:ph type="title"/>
          </p:nvPr>
        </p:nvSpPr>
        <p:spPr/>
        <p:txBody>
          <a:bodyPr>
            <a:normAutofit fontScale="90000"/>
          </a:bodyPr>
          <a:lstStyle/>
          <a:p>
            <a:r>
              <a:rPr lang="en-US" dirty="0"/>
              <a:t>Please visit wisconsinhistory.org/learn for more exciting educational opportunities!</a:t>
            </a:r>
          </a:p>
        </p:txBody>
      </p:sp>
      <p:pic>
        <p:nvPicPr>
          <p:cNvPr id="5" name="Picture 4">
            <a:extLst>
              <a:ext uri="{FF2B5EF4-FFF2-40B4-BE49-F238E27FC236}">
                <a16:creationId xmlns:a16="http://schemas.microsoft.com/office/drawing/2014/main" id="{6F578BA2-3107-4386-9981-4EF893A7ADAB}"/>
              </a:ext>
            </a:extLst>
          </p:cNvPr>
          <p:cNvPicPr>
            <a:picLocks noChangeAspect="1"/>
          </p:cNvPicPr>
          <p:nvPr/>
        </p:nvPicPr>
        <p:blipFill>
          <a:blip r:embed="rId2"/>
          <a:stretch>
            <a:fillRect/>
          </a:stretch>
        </p:blipFill>
        <p:spPr>
          <a:xfrm>
            <a:off x="3032754" y="2452876"/>
            <a:ext cx="6126492" cy="1952248"/>
          </a:xfrm>
          <a:prstGeom prst="rect">
            <a:avLst/>
          </a:prstGeom>
        </p:spPr>
      </p:pic>
      <p:sp>
        <p:nvSpPr>
          <p:cNvPr id="6" name="TextBox 5">
            <a:extLst>
              <a:ext uri="{FF2B5EF4-FFF2-40B4-BE49-F238E27FC236}">
                <a16:creationId xmlns:a16="http://schemas.microsoft.com/office/drawing/2014/main" id="{1755B91A-21E0-41B9-870A-7632A5562306}"/>
              </a:ext>
            </a:extLst>
          </p:cNvPr>
          <p:cNvSpPr txBox="1"/>
          <p:nvPr/>
        </p:nvSpPr>
        <p:spPr>
          <a:xfrm>
            <a:off x="2812839" y="5172075"/>
            <a:ext cx="6566321" cy="369332"/>
          </a:xfrm>
          <a:prstGeom prst="rect">
            <a:avLst/>
          </a:prstGeom>
          <a:noFill/>
        </p:spPr>
        <p:txBody>
          <a:bodyPr wrap="square" rtlCol="0">
            <a:spAutoFit/>
          </a:bodyPr>
          <a:lstStyle/>
          <a:p>
            <a:r>
              <a:rPr lang="en-US" dirty="0"/>
              <a:t>Questions? Contact: education@wisconsinhistory.org</a:t>
            </a:r>
          </a:p>
        </p:txBody>
      </p:sp>
    </p:spTree>
    <p:extLst>
      <p:ext uri="{BB962C8B-B14F-4D97-AF65-F5344CB8AC3E}">
        <p14:creationId xmlns:p14="http://schemas.microsoft.com/office/powerpoint/2010/main" val="204684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3" name="Rectangle 102">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5" name="Group 104">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106"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7"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8"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9"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0"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1"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2"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3"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4"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5"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6"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7"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9" name="Group 118">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120"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1"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2"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23"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4"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5"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6"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7"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8"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9"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0"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31"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1C43C8E3-2549-6E4D-BB59-062C81CAB2BA}"/>
              </a:ext>
            </a:extLst>
          </p:cNvPr>
          <p:cNvSpPr>
            <a:spLocks noGrp="1"/>
          </p:cNvSpPr>
          <p:nvPr>
            <p:ph type="title"/>
          </p:nvPr>
        </p:nvSpPr>
        <p:spPr>
          <a:xfrm>
            <a:off x="4419608" y="50114"/>
            <a:ext cx="5681134" cy="2262781"/>
          </a:xfrm>
        </p:spPr>
        <p:txBody>
          <a:bodyPr vert="horz" lIns="91440" tIns="45720" rIns="91440" bIns="45720" rtlCol="0" anchor="b">
            <a:normAutofit/>
          </a:bodyPr>
          <a:lstStyle/>
          <a:p>
            <a:pPr>
              <a:lnSpc>
                <a:spcPct val="90000"/>
              </a:lnSpc>
            </a:pPr>
            <a:r>
              <a:rPr lang="en-US" sz="2400" dirty="0"/>
              <a:t>As an interpreter for New France, you have lived among the </a:t>
            </a:r>
            <a:r>
              <a:rPr lang="en-US" sz="2400" dirty="0" err="1"/>
              <a:t>Nippising</a:t>
            </a:r>
            <a:r>
              <a:rPr lang="en-US" sz="2400" dirty="0"/>
              <a:t>, a Native nation of the St. Lawrence River Valley. You also have acted as an ambassador between nations.</a:t>
            </a:r>
          </a:p>
        </p:txBody>
      </p:sp>
      <p:sp>
        <p:nvSpPr>
          <p:cNvPr id="133" name="Rectangle 132">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5"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14338" name="Picture 2" descr="Chief Albert Yellow Thunder, Sr., standing in semi-profile, holding a peace pipe and wearing Native American ceremonial clothing. In the right foreground is the bottom edge of a tipi.">
            <a:extLst>
              <a:ext uri="{FF2B5EF4-FFF2-40B4-BE49-F238E27FC236}">
                <a16:creationId xmlns:a16="http://schemas.microsoft.com/office/drawing/2014/main" id="{35B7EB37-4290-7644-93FF-A89AA4442D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38" r="12156"/>
          <a:stretch/>
        </p:blipFill>
        <p:spPr bwMode="auto">
          <a:xfrm>
            <a:off x="-2650" y="10"/>
            <a:ext cx="3681047"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43A944-D29A-7A48-9BA6-7B6B31B62B48}"/>
              </a:ext>
            </a:extLst>
          </p:cNvPr>
          <p:cNvSpPr txBox="1"/>
          <p:nvPr/>
        </p:nvSpPr>
        <p:spPr>
          <a:xfrm>
            <a:off x="4125232" y="3025543"/>
            <a:ext cx="4523995" cy="430887"/>
          </a:xfrm>
          <a:prstGeom prst="rect">
            <a:avLst/>
          </a:prstGeom>
          <a:noFill/>
        </p:spPr>
        <p:txBody>
          <a:bodyPr wrap="none" rtlCol="0">
            <a:spAutoFit/>
          </a:bodyPr>
          <a:lstStyle/>
          <a:p>
            <a:pPr>
              <a:spcAft>
                <a:spcPts val="600"/>
              </a:spcAft>
            </a:pPr>
            <a:r>
              <a:rPr lang="en-US" sz="2200" dirty="0"/>
              <a:t>What does an ambassador do?</a:t>
            </a:r>
          </a:p>
        </p:txBody>
      </p:sp>
      <p:sp>
        <p:nvSpPr>
          <p:cNvPr id="9" name="Content Placeholder 2">
            <a:extLst>
              <a:ext uri="{FF2B5EF4-FFF2-40B4-BE49-F238E27FC236}">
                <a16:creationId xmlns:a16="http://schemas.microsoft.com/office/drawing/2014/main" id="{A0124674-5287-6142-8044-DFC524A83968}"/>
              </a:ext>
            </a:extLst>
          </p:cNvPr>
          <p:cNvSpPr txBox="1">
            <a:spLocks/>
          </p:cNvSpPr>
          <p:nvPr/>
        </p:nvSpPr>
        <p:spPr>
          <a:xfrm>
            <a:off x="8834001" y="3156528"/>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Makes laws for colonies.</a:t>
            </a:r>
          </a:p>
        </p:txBody>
      </p:sp>
      <p:sp>
        <p:nvSpPr>
          <p:cNvPr id="11" name="Content Placeholder 2">
            <a:extLst>
              <a:ext uri="{FF2B5EF4-FFF2-40B4-BE49-F238E27FC236}">
                <a16:creationId xmlns:a16="http://schemas.microsoft.com/office/drawing/2014/main" id="{05224BD2-9DAE-E945-BDDD-5C7B49215ABB}"/>
              </a:ext>
            </a:extLst>
          </p:cNvPr>
          <p:cNvSpPr txBox="1">
            <a:spLocks/>
          </p:cNvSpPr>
          <p:nvPr/>
        </p:nvSpPr>
        <p:spPr>
          <a:xfrm>
            <a:off x="8834001" y="4052168"/>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Write histories of other times and places.</a:t>
            </a:r>
          </a:p>
        </p:txBody>
      </p:sp>
      <p:sp>
        <p:nvSpPr>
          <p:cNvPr id="13" name="Content Placeholder 2">
            <a:extLst>
              <a:ext uri="{FF2B5EF4-FFF2-40B4-BE49-F238E27FC236}">
                <a16:creationId xmlns:a16="http://schemas.microsoft.com/office/drawing/2014/main" id="{4F5DA143-0734-4D4F-BB40-BC7D7123626A}"/>
              </a:ext>
            </a:extLst>
          </p:cNvPr>
          <p:cNvSpPr txBox="1">
            <a:spLocks/>
          </p:cNvSpPr>
          <p:nvPr/>
        </p:nvSpPr>
        <p:spPr>
          <a:xfrm>
            <a:off x="8834001" y="4947808"/>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Officially represent a nation’s interests. </a:t>
            </a:r>
          </a:p>
        </p:txBody>
      </p:sp>
      <p:sp>
        <p:nvSpPr>
          <p:cNvPr id="14" name="Content Placeholder 2">
            <a:extLst>
              <a:ext uri="{FF2B5EF4-FFF2-40B4-BE49-F238E27FC236}">
                <a16:creationId xmlns:a16="http://schemas.microsoft.com/office/drawing/2014/main" id="{9B554E19-2505-D940-87C6-91793E601746}"/>
              </a:ext>
            </a:extLst>
          </p:cNvPr>
          <p:cNvSpPr txBox="1">
            <a:spLocks/>
          </p:cNvSpPr>
          <p:nvPr/>
        </p:nvSpPr>
        <p:spPr>
          <a:xfrm>
            <a:off x="8834001" y="5843448"/>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Lead troops into battle.</a:t>
            </a:r>
          </a:p>
        </p:txBody>
      </p:sp>
    </p:spTree>
    <p:extLst>
      <p:ext uri="{BB962C8B-B14F-4D97-AF65-F5344CB8AC3E}">
        <p14:creationId xmlns:p14="http://schemas.microsoft.com/office/powerpoint/2010/main" val="3004616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childTnLst>
                          </p:cTn>
                        </p:par>
                        <p:par>
                          <p:cTn id="8" fill="hold">
                            <p:stCondLst>
                              <p:cond delay="1000"/>
                            </p:stCondLst>
                            <p:childTnLst>
                              <p:par>
                                <p:cTn id="9" presetID="9" presetClass="exit" presetSubtype="0" fill="hold" grpId="0" nodeType="afterEffect">
                                  <p:stCondLst>
                                    <p:cond delay="0"/>
                                  </p:stCondLst>
                                  <p:childTnLst>
                                    <p:animEffect transition="out" filter="dissolve">
                                      <p:cBhvr>
                                        <p:cTn id="10" dur="1000"/>
                                        <p:tgtEl>
                                          <p:spTgt spid="11"/>
                                        </p:tgtEl>
                                      </p:cBhvr>
                                    </p:animEffect>
                                    <p:set>
                                      <p:cBhvr>
                                        <p:cTn id="11" dur="1" fill="hold">
                                          <p:stCondLst>
                                            <p:cond delay="999"/>
                                          </p:stCondLst>
                                        </p:cTn>
                                        <p:tgtEl>
                                          <p:spTgt spid="11"/>
                                        </p:tgtEl>
                                        <p:attrNameLst>
                                          <p:attrName>style.visibility</p:attrName>
                                        </p:attrNameLst>
                                      </p:cBhvr>
                                      <p:to>
                                        <p:strVal val="hidden"/>
                                      </p:to>
                                    </p:set>
                                  </p:childTnLst>
                                </p:cTn>
                              </p:par>
                            </p:childTnLst>
                          </p:cTn>
                        </p:par>
                        <p:par>
                          <p:cTn id="12" fill="hold">
                            <p:stCondLst>
                              <p:cond delay="2000"/>
                            </p:stCondLst>
                            <p:childTnLst>
                              <p:par>
                                <p:cTn id="13" presetID="9" presetClass="exit" presetSubtype="0" fill="hold" grpId="0" nodeType="afterEffect">
                                  <p:stCondLst>
                                    <p:cond delay="0"/>
                                  </p:stCondLst>
                                  <p:childTnLst>
                                    <p:animEffect transition="out" filter="dissolve">
                                      <p:cBhvr>
                                        <p:cTn id="14" dur="1000"/>
                                        <p:tgtEl>
                                          <p:spTgt spid="14"/>
                                        </p:tgtEl>
                                      </p:cBhvr>
                                    </p:animEffect>
                                    <p:set>
                                      <p:cBhvr>
                                        <p:cTn id="15" dur="1" fill="hold">
                                          <p:stCondLst>
                                            <p:cond delay="999"/>
                                          </p:stCondLst>
                                        </p:cTn>
                                        <p:tgtEl>
                                          <p:spTgt spid="14"/>
                                        </p:tgtEl>
                                        <p:attrNameLst>
                                          <p:attrName>style.visibility</p:attrName>
                                        </p:attrNameLst>
                                      </p:cBhvr>
                                      <p:to>
                                        <p:strVal val="hidden"/>
                                      </p:to>
                                    </p:set>
                                  </p:childTnLst>
                                </p:cTn>
                              </p:par>
                            </p:childTnLst>
                          </p:cTn>
                        </p:par>
                        <p:par>
                          <p:cTn id="16" fill="hold">
                            <p:stCondLst>
                              <p:cond delay="3000"/>
                            </p:stCondLst>
                            <p:childTnLst>
                              <p:par>
                                <p:cTn id="17" presetID="8" presetClass="emph" presetSubtype="0" fill="hold" grpId="0" nodeType="afterEffect">
                                  <p:stCondLst>
                                    <p:cond delay="0"/>
                                  </p:stCondLst>
                                  <p:childTnLst>
                                    <p:animRot by="21600000">
                                      <p:cBhvr>
                                        <p:cTn id="18"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5BFE8-6FDA-314C-9B05-34001B324016}"/>
              </a:ext>
            </a:extLst>
          </p:cNvPr>
          <p:cNvSpPr>
            <a:spLocks noGrp="1"/>
          </p:cNvSpPr>
          <p:nvPr>
            <p:ph type="title"/>
          </p:nvPr>
        </p:nvSpPr>
        <p:spPr>
          <a:xfrm>
            <a:off x="440863" y="405287"/>
            <a:ext cx="3650279" cy="2274739"/>
          </a:xfrm>
        </p:spPr>
        <p:txBody>
          <a:bodyPr>
            <a:noAutofit/>
          </a:bodyPr>
          <a:lstStyle/>
          <a:p>
            <a:pPr>
              <a:lnSpc>
                <a:spcPct val="90000"/>
              </a:lnSpc>
            </a:pPr>
            <a:r>
              <a:rPr lang="en-US" sz="2000" dirty="0"/>
              <a:t>New France existed in what we now call Canada. In 1634, Quebec was the largest French settlement in New France. It was still very small. Less than 300 European colonists lived there.</a:t>
            </a:r>
          </a:p>
        </p:txBody>
      </p:sp>
      <p:pic>
        <p:nvPicPr>
          <p:cNvPr id="4" name="Content Placeholder 3" descr="Diagram, engineering drawing&#10;&#10;Description automatically generated">
            <a:extLst>
              <a:ext uri="{FF2B5EF4-FFF2-40B4-BE49-F238E27FC236}">
                <a16:creationId xmlns:a16="http://schemas.microsoft.com/office/drawing/2014/main" id="{88F41B93-4367-F340-8040-08F278536752}"/>
              </a:ext>
            </a:extLst>
          </p:cNvPr>
          <p:cNvPicPr>
            <a:picLocks noChangeAspect="1"/>
          </p:cNvPicPr>
          <p:nvPr/>
        </p:nvPicPr>
        <p:blipFill rotWithShape="1">
          <a:blip r:embed="rId3"/>
          <a:srcRect l="289" r="7512"/>
          <a:stretch/>
        </p:blipFill>
        <p:spPr>
          <a:xfrm>
            <a:off x="4619543" y="10"/>
            <a:ext cx="7572457" cy="6857990"/>
          </a:xfrm>
          <a:prstGeom prst="rect">
            <a:avLst/>
          </a:prstGeom>
        </p:spPr>
      </p:pic>
      <p:pic>
        <p:nvPicPr>
          <p:cNvPr id="1026" name="Picture 2">
            <a:extLst>
              <a:ext uri="{FF2B5EF4-FFF2-40B4-BE49-F238E27FC236}">
                <a16:creationId xmlns:a16="http://schemas.microsoft.com/office/drawing/2014/main" id="{277D4D6F-5728-454D-986D-BC80AD307BA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0571" y="3086099"/>
            <a:ext cx="4458402" cy="3507276"/>
          </a:xfrm>
          <a:prstGeom prst="rect">
            <a:avLst/>
          </a:prstGeom>
          <a:noFill/>
          <a:extLst>
            <a:ext uri="{909E8E84-426E-40DD-AFC4-6F175D3DCCD1}">
              <a14:hiddenFill xmlns:a14="http://schemas.microsoft.com/office/drawing/2010/main">
                <a:solidFill>
                  <a:srgbClr val="FFFFFF"/>
                </a:solidFill>
              </a14:hiddenFill>
            </a:ext>
          </a:extLst>
        </p:spPr>
      </p:pic>
      <p:sp>
        <p:nvSpPr>
          <p:cNvPr id="5" name="5-Point Star 4">
            <a:extLst>
              <a:ext uri="{FF2B5EF4-FFF2-40B4-BE49-F238E27FC236}">
                <a16:creationId xmlns:a16="http://schemas.microsoft.com/office/drawing/2014/main" id="{B18983C2-9DF4-924F-AEAA-5FC1C4E05899}"/>
              </a:ext>
            </a:extLst>
          </p:cNvPr>
          <p:cNvSpPr/>
          <p:nvPr/>
        </p:nvSpPr>
        <p:spPr>
          <a:xfrm>
            <a:off x="3138055" y="5829300"/>
            <a:ext cx="155864" cy="16625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AFC9A0D-0073-3144-94BA-2C8AFBB696A6}"/>
              </a:ext>
            </a:extLst>
          </p:cNvPr>
          <p:cNvSpPr txBox="1"/>
          <p:nvPr/>
        </p:nvSpPr>
        <p:spPr>
          <a:xfrm>
            <a:off x="2605913" y="5804705"/>
            <a:ext cx="1064284" cy="215444"/>
          </a:xfrm>
          <a:prstGeom prst="rect">
            <a:avLst/>
          </a:prstGeom>
          <a:noFill/>
        </p:spPr>
        <p:txBody>
          <a:bodyPr wrap="square" rtlCol="0">
            <a:spAutoFit/>
          </a:bodyPr>
          <a:lstStyle/>
          <a:p>
            <a:r>
              <a:rPr lang="en-US" sz="800" dirty="0"/>
              <a:t>Quebec</a:t>
            </a:r>
          </a:p>
        </p:txBody>
      </p:sp>
    </p:spTree>
    <p:extLst>
      <p:ext uri="{BB962C8B-B14F-4D97-AF65-F5344CB8AC3E}">
        <p14:creationId xmlns:p14="http://schemas.microsoft.com/office/powerpoint/2010/main" val="30620861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3" name="Group 92">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4"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5"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6"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7"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8"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9"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0"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1"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2"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3"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4"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5"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7" name="Group 106">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08"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9"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0"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1"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2"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3"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4"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5"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6"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7"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8"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9"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1" name="Rectangle 120">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3"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5" name="Rectangle 124">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7" name="Rectangle 126">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9" name="Rectangle 128">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3E2E3FB-3293-0346-A3B9-B623047C7682}"/>
              </a:ext>
            </a:extLst>
          </p:cNvPr>
          <p:cNvSpPr>
            <a:spLocks noGrp="1"/>
          </p:cNvSpPr>
          <p:nvPr>
            <p:ph type="title"/>
          </p:nvPr>
        </p:nvSpPr>
        <p:spPr>
          <a:xfrm>
            <a:off x="494464" y="407192"/>
            <a:ext cx="3778870" cy="2704119"/>
          </a:xfrm>
        </p:spPr>
        <p:txBody>
          <a:bodyPr vert="horz" lIns="91440" tIns="45720" rIns="91440" bIns="45720" rtlCol="0" anchor="t">
            <a:normAutofit fontScale="90000"/>
          </a:bodyPr>
          <a:lstStyle/>
          <a:p>
            <a:pPr>
              <a:lnSpc>
                <a:spcPct val="90000"/>
              </a:lnSpc>
            </a:pPr>
            <a:r>
              <a:rPr lang="en-US" sz="2500" dirty="0">
                <a:solidFill>
                  <a:srgbClr val="FEFFFF"/>
                </a:solidFill>
              </a:rPr>
              <a:t>Governor Champlain worried about his small colony. Since arriving, New France had made friends…and enemies. The Five Nations League of Iroquois was one such powerful enemy. </a:t>
            </a:r>
            <a:br>
              <a:rPr lang="en-US" sz="2500" dirty="0">
                <a:solidFill>
                  <a:srgbClr val="FEFFFF"/>
                </a:solidFill>
              </a:rPr>
            </a:br>
            <a:br>
              <a:rPr lang="en-US" sz="2500" dirty="0">
                <a:solidFill>
                  <a:srgbClr val="FEFFFF"/>
                </a:solidFill>
              </a:rPr>
            </a:br>
            <a:r>
              <a:rPr lang="en-US" sz="2500" dirty="0">
                <a:solidFill>
                  <a:srgbClr val="FEFFFF"/>
                </a:solidFill>
              </a:rPr>
              <a:t>To survive, New France would need powerful allies. One way New France gained allies was through trade. The Huron and Ottawa (Odawa) Indian nations were allies of New France.</a:t>
            </a:r>
          </a:p>
        </p:txBody>
      </p:sp>
      <p:pic>
        <p:nvPicPr>
          <p:cNvPr id="7" name="Picture 6" descr="Map&#10;&#10;Description automatically generated">
            <a:extLst>
              <a:ext uri="{FF2B5EF4-FFF2-40B4-BE49-F238E27FC236}">
                <a16:creationId xmlns:a16="http://schemas.microsoft.com/office/drawing/2014/main" id="{C5C53898-D26C-A04A-8311-7D0C1AF51F6E}"/>
              </a:ext>
            </a:extLst>
          </p:cNvPr>
          <p:cNvPicPr>
            <a:picLocks noChangeAspect="1"/>
          </p:cNvPicPr>
          <p:nvPr/>
        </p:nvPicPr>
        <p:blipFill rotWithShape="1">
          <a:blip r:embed="rId3"/>
          <a:srcRect l="5145" r="1801"/>
          <a:stretch/>
        </p:blipFill>
        <p:spPr>
          <a:xfrm>
            <a:off x="4639732" y="10"/>
            <a:ext cx="7552267" cy="685799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D5BCDBD2-56FB-C14D-82E5-A4AE484EC38F}"/>
                  </a:ext>
                </a:extLst>
              </p14:cNvPr>
              <p14:cNvContentPartPr/>
              <p14:nvPr/>
            </p14:nvContentPartPr>
            <p14:xfrm>
              <a:off x="8110294" y="2275628"/>
              <a:ext cx="1028520" cy="203040"/>
            </p14:xfrm>
          </p:contentPart>
        </mc:Choice>
        <mc:Fallback xmlns="">
          <p:pic>
            <p:nvPicPr>
              <p:cNvPr id="8" name="Ink 7">
                <a:extLst>
                  <a:ext uri="{FF2B5EF4-FFF2-40B4-BE49-F238E27FC236}">
                    <a16:creationId xmlns:a16="http://schemas.microsoft.com/office/drawing/2014/main" id="{D5BCDBD2-56FB-C14D-82E5-A4AE484EC38F}"/>
                  </a:ext>
                </a:extLst>
              </p:cNvPr>
              <p:cNvPicPr/>
              <p:nvPr/>
            </p:nvPicPr>
            <p:blipFill>
              <a:blip r:embed="rId5"/>
              <a:stretch>
                <a:fillRect/>
              </a:stretch>
            </p:blipFill>
            <p:spPr>
              <a:xfrm>
                <a:off x="8056654" y="2167988"/>
                <a:ext cx="113616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88369BE4-4A99-4A4B-8215-EFA8024770C3}"/>
                  </a:ext>
                </a:extLst>
              </p14:cNvPr>
              <p14:cNvContentPartPr/>
              <p14:nvPr/>
            </p14:nvContentPartPr>
            <p14:xfrm>
              <a:off x="7726174" y="1802588"/>
              <a:ext cx="433080" cy="360"/>
            </p14:xfrm>
          </p:contentPart>
        </mc:Choice>
        <mc:Fallback xmlns="">
          <p:pic>
            <p:nvPicPr>
              <p:cNvPr id="23" name="Ink 22">
                <a:extLst>
                  <a:ext uri="{FF2B5EF4-FFF2-40B4-BE49-F238E27FC236}">
                    <a16:creationId xmlns:a16="http://schemas.microsoft.com/office/drawing/2014/main" id="{88369BE4-4A99-4A4B-8215-EFA8024770C3}"/>
                  </a:ext>
                </a:extLst>
              </p:cNvPr>
              <p:cNvPicPr/>
              <p:nvPr/>
            </p:nvPicPr>
            <p:blipFill>
              <a:blip r:embed="rId7"/>
              <a:stretch>
                <a:fillRect/>
              </a:stretch>
            </p:blipFill>
            <p:spPr>
              <a:xfrm>
                <a:off x="7672534" y="1694588"/>
                <a:ext cx="540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 name="Ink 40">
                <a:extLst>
                  <a:ext uri="{FF2B5EF4-FFF2-40B4-BE49-F238E27FC236}">
                    <a16:creationId xmlns:a16="http://schemas.microsoft.com/office/drawing/2014/main" id="{4660967D-4DE5-8549-85AE-5BCF44F0E109}"/>
                  </a:ext>
                </a:extLst>
              </p14:cNvPr>
              <p14:cNvContentPartPr/>
              <p14:nvPr/>
            </p14:nvContentPartPr>
            <p14:xfrm>
              <a:off x="6879814" y="1422068"/>
              <a:ext cx="532800" cy="338400"/>
            </p14:xfrm>
          </p:contentPart>
        </mc:Choice>
        <mc:Fallback xmlns="">
          <p:pic>
            <p:nvPicPr>
              <p:cNvPr id="41" name="Ink 40">
                <a:extLst>
                  <a:ext uri="{FF2B5EF4-FFF2-40B4-BE49-F238E27FC236}">
                    <a16:creationId xmlns:a16="http://schemas.microsoft.com/office/drawing/2014/main" id="{4660967D-4DE5-8549-85AE-5BCF44F0E109}"/>
                  </a:ext>
                </a:extLst>
              </p:cNvPr>
              <p:cNvPicPr/>
              <p:nvPr/>
            </p:nvPicPr>
            <p:blipFill>
              <a:blip r:embed="rId9"/>
              <a:stretch>
                <a:fillRect/>
              </a:stretch>
            </p:blipFill>
            <p:spPr>
              <a:xfrm>
                <a:off x="6825814" y="1314068"/>
                <a:ext cx="640440" cy="554040"/>
              </a:xfrm>
              <a:prstGeom prst="rect">
                <a:avLst/>
              </a:prstGeom>
            </p:spPr>
          </p:pic>
        </mc:Fallback>
      </mc:AlternateContent>
      <p:sp>
        <p:nvSpPr>
          <p:cNvPr id="43" name="5-Point Star 42">
            <a:extLst>
              <a:ext uri="{FF2B5EF4-FFF2-40B4-BE49-F238E27FC236}">
                <a16:creationId xmlns:a16="http://schemas.microsoft.com/office/drawing/2014/main" id="{6F9B706F-7004-C649-B9F8-31F6EC060097}"/>
              </a:ext>
            </a:extLst>
          </p:cNvPr>
          <p:cNvSpPr/>
          <p:nvPr/>
        </p:nvSpPr>
        <p:spPr>
          <a:xfrm>
            <a:off x="9433297" y="965107"/>
            <a:ext cx="237951" cy="2386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
            <p14:nvContentPartPr>
              <p14:cNvPr id="45" name="Ink 44">
                <a:extLst>
                  <a:ext uri="{FF2B5EF4-FFF2-40B4-BE49-F238E27FC236}">
                    <a16:creationId xmlns:a16="http://schemas.microsoft.com/office/drawing/2014/main" id="{16DCD0F5-D3CF-6349-8F92-2CF284C2611D}"/>
                  </a:ext>
                </a:extLst>
              </p14:cNvPr>
              <p14:cNvContentPartPr/>
              <p14:nvPr/>
            </p14:nvContentPartPr>
            <p14:xfrm>
              <a:off x="9027934" y="1019588"/>
              <a:ext cx="509040" cy="2880"/>
            </p14:xfrm>
          </p:contentPart>
        </mc:Choice>
        <mc:Fallback xmlns="">
          <p:pic>
            <p:nvPicPr>
              <p:cNvPr id="45" name="Ink 44">
                <a:extLst>
                  <a:ext uri="{FF2B5EF4-FFF2-40B4-BE49-F238E27FC236}">
                    <a16:creationId xmlns:a16="http://schemas.microsoft.com/office/drawing/2014/main" id="{16DCD0F5-D3CF-6349-8F92-2CF284C2611D}"/>
                  </a:ext>
                </a:extLst>
              </p:cNvPr>
              <p:cNvPicPr/>
              <p:nvPr/>
            </p:nvPicPr>
            <p:blipFill>
              <a:blip r:embed="rId11"/>
              <a:stretch>
                <a:fillRect/>
              </a:stretch>
            </p:blipFill>
            <p:spPr>
              <a:xfrm>
                <a:off x="8974294" y="911588"/>
                <a:ext cx="616680" cy="218520"/>
              </a:xfrm>
              <a:prstGeom prst="rect">
                <a:avLst/>
              </a:prstGeom>
            </p:spPr>
          </p:pic>
        </mc:Fallback>
      </mc:AlternateContent>
    </p:spTree>
    <p:extLst>
      <p:ext uri="{BB962C8B-B14F-4D97-AF65-F5344CB8AC3E}">
        <p14:creationId xmlns:p14="http://schemas.microsoft.com/office/powerpoint/2010/main" val="538311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6"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7"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8"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9"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0"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1"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2"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3"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4"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5"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46"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47"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49" name="Group 148">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50"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1"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2"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3"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4"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5"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56"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57"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58"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59"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0"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1"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63" name="Rectangle 162">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5"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67" name="Rectangle 166">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eaver among twigs and small branches.">
            <a:extLst>
              <a:ext uri="{FF2B5EF4-FFF2-40B4-BE49-F238E27FC236}">
                <a16:creationId xmlns:a16="http://schemas.microsoft.com/office/drawing/2014/main" id="{AC495315-B0B2-4463-825A-72461B39E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4" y="25067"/>
            <a:ext cx="12142402" cy="68281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FA9B3A-4515-224C-B754-CEFD388F8937}"/>
              </a:ext>
            </a:extLst>
          </p:cNvPr>
          <p:cNvSpPr>
            <a:spLocks noGrp="1"/>
          </p:cNvSpPr>
          <p:nvPr>
            <p:ph type="title"/>
          </p:nvPr>
        </p:nvSpPr>
        <p:spPr>
          <a:xfrm>
            <a:off x="2048886" y="312262"/>
            <a:ext cx="8915399" cy="2262781"/>
          </a:xfrm>
          <a:solidFill>
            <a:srgbClr val="F39E87">
              <a:alpha val="50196"/>
            </a:srgbClr>
          </a:solidFill>
        </p:spPr>
        <p:txBody>
          <a:bodyPr vert="horz" lIns="91440" tIns="45720" rIns="91440" bIns="45720" rtlCol="0" anchor="b">
            <a:normAutofit/>
          </a:bodyPr>
          <a:lstStyle/>
          <a:p>
            <a:pPr>
              <a:lnSpc>
                <a:spcPct val="90000"/>
              </a:lnSpc>
            </a:pPr>
            <a:r>
              <a:rPr lang="en-US" sz="4600" dirty="0">
                <a:solidFill>
                  <a:schemeClr val="tx1"/>
                </a:solidFill>
              </a:rPr>
              <a:t>What kind of riches did the people of New France trade for with Native Americans?</a:t>
            </a:r>
          </a:p>
        </p:txBody>
      </p:sp>
      <p:sp>
        <p:nvSpPr>
          <p:cNvPr id="169" name="Rectangle 168">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171"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84" name="Content Placeholder 2">
            <a:extLst>
              <a:ext uri="{FF2B5EF4-FFF2-40B4-BE49-F238E27FC236}">
                <a16:creationId xmlns:a16="http://schemas.microsoft.com/office/drawing/2014/main" id="{201D7136-03D7-2C43-994B-85455D8EE76F}"/>
              </a:ext>
            </a:extLst>
          </p:cNvPr>
          <p:cNvSpPr txBox="1">
            <a:spLocks/>
          </p:cNvSpPr>
          <p:nvPr/>
        </p:nvSpPr>
        <p:spPr>
          <a:xfrm>
            <a:off x="8747396" y="2882443"/>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solidFill>
                  <a:schemeClr val="bg1"/>
                </a:solidFill>
              </a:rPr>
              <a:t>Gold, silver, and other precious metals.</a:t>
            </a:r>
          </a:p>
        </p:txBody>
      </p:sp>
      <p:sp>
        <p:nvSpPr>
          <p:cNvPr id="98" name="Content Placeholder 2">
            <a:extLst>
              <a:ext uri="{FF2B5EF4-FFF2-40B4-BE49-F238E27FC236}">
                <a16:creationId xmlns:a16="http://schemas.microsoft.com/office/drawing/2014/main" id="{299DC3FA-DCD2-784F-B530-0CB5E48C0BE0}"/>
              </a:ext>
            </a:extLst>
          </p:cNvPr>
          <p:cNvSpPr txBox="1">
            <a:spLocks/>
          </p:cNvSpPr>
          <p:nvPr/>
        </p:nvSpPr>
        <p:spPr>
          <a:xfrm>
            <a:off x="8747396" y="3778083"/>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solidFill>
                  <a:schemeClr val="bg1"/>
                </a:solidFill>
              </a:rPr>
              <a:t>Furs, timber, and seafood.</a:t>
            </a:r>
          </a:p>
        </p:txBody>
      </p:sp>
      <p:sp>
        <p:nvSpPr>
          <p:cNvPr id="100" name="Content Placeholder 2">
            <a:extLst>
              <a:ext uri="{FF2B5EF4-FFF2-40B4-BE49-F238E27FC236}">
                <a16:creationId xmlns:a16="http://schemas.microsoft.com/office/drawing/2014/main" id="{E34AF2FC-E3E2-B245-B340-62D1A8329760}"/>
              </a:ext>
            </a:extLst>
          </p:cNvPr>
          <p:cNvSpPr txBox="1">
            <a:spLocks/>
          </p:cNvSpPr>
          <p:nvPr/>
        </p:nvSpPr>
        <p:spPr>
          <a:xfrm>
            <a:off x="8747396" y="4673723"/>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solidFill>
                  <a:schemeClr val="bg1"/>
                </a:solidFill>
              </a:rPr>
              <a:t>Diamonds, rubies, and other gems.</a:t>
            </a:r>
          </a:p>
        </p:txBody>
      </p:sp>
      <p:sp>
        <p:nvSpPr>
          <p:cNvPr id="102" name="Content Placeholder 2">
            <a:extLst>
              <a:ext uri="{FF2B5EF4-FFF2-40B4-BE49-F238E27FC236}">
                <a16:creationId xmlns:a16="http://schemas.microsoft.com/office/drawing/2014/main" id="{200542C4-F700-5D4D-8199-3124ACDC6781}"/>
              </a:ext>
            </a:extLst>
          </p:cNvPr>
          <p:cNvSpPr txBox="1">
            <a:spLocks/>
          </p:cNvSpPr>
          <p:nvPr/>
        </p:nvSpPr>
        <p:spPr>
          <a:xfrm>
            <a:off x="8747396" y="5569363"/>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700" dirty="0">
                <a:solidFill>
                  <a:schemeClr val="bg1"/>
                </a:solidFill>
              </a:rPr>
              <a:t>None of the above.</a:t>
            </a:r>
          </a:p>
        </p:txBody>
      </p:sp>
    </p:spTree>
    <p:extLst>
      <p:ext uri="{BB962C8B-B14F-4D97-AF65-F5344CB8AC3E}">
        <p14:creationId xmlns:p14="http://schemas.microsoft.com/office/powerpoint/2010/main" val="2664321898"/>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84"/>
                                        </p:tgtEl>
                                      </p:cBhvr>
                                    </p:animEffect>
                                    <p:set>
                                      <p:cBhvr>
                                        <p:cTn id="7" dur="1" fill="hold">
                                          <p:stCondLst>
                                            <p:cond delay="999"/>
                                          </p:stCondLst>
                                        </p:cTn>
                                        <p:tgtEl>
                                          <p:spTgt spid="84"/>
                                        </p:tgtEl>
                                        <p:attrNameLst>
                                          <p:attrName>style.visibility</p:attrName>
                                        </p:attrNameLst>
                                      </p:cBhvr>
                                      <p:to>
                                        <p:strVal val="hidden"/>
                                      </p:to>
                                    </p:set>
                                  </p:childTnLst>
                                </p:cTn>
                              </p:par>
                            </p:childTnLst>
                          </p:cTn>
                        </p:par>
                        <p:par>
                          <p:cTn id="8" fill="hold">
                            <p:stCondLst>
                              <p:cond delay="1000"/>
                            </p:stCondLst>
                            <p:childTnLst>
                              <p:par>
                                <p:cTn id="9" presetID="9" presetClass="exit" presetSubtype="0" fill="hold" grpId="0" nodeType="afterEffect">
                                  <p:stCondLst>
                                    <p:cond delay="0"/>
                                  </p:stCondLst>
                                  <p:childTnLst>
                                    <p:animEffect transition="out" filter="dissolve">
                                      <p:cBhvr>
                                        <p:cTn id="10" dur="1000"/>
                                        <p:tgtEl>
                                          <p:spTgt spid="100"/>
                                        </p:tgtEl>
                                      </p:cBhvr>
                                    </p:animEffect>
                                    <p:set>
                                      <p:cBhvr>
                                        <p:cTn id="11" dur="1" fill="hold">
                                          <p:stCondLst>
                                            <p:cond delay="999"/>
                                          </p:stCondLst>
                                        </p:cTn>
                                        <p:tgtEl>
                                          <p:spTgt spid="100"/>
                                        </p:tgtEl>
                                        <p:attrNameLst>
                                          <p:attrName>style.visibility</p:attrName>
                                        </p:attrNameLst>
                                      </p:cBhvr>
                                      <p:to>
                                        <p:strVal val="hidden"/>
                                      </p:to>
                                    </p:set>
                                  </p:childTnLst>
                                </p:cTn>
                              </p:par>
                            </p:childTnLst>
                          </p:cTn>
                        </p:par>
                        <p:par>
                          <p:cTn id="12" fill="hold">
                            <p:stCondLst>
                              <p:cond delay="2000"/>
                            </p:stCondLst>
                            <p:childTnLst>
                              <p:par>
                                <p:cTn id="13" presetID="9" presetClass="exit" presetSubtype="0" fill="hold" grpId="0" nodeType="afterEffect">
                                  <p:stCondLst>
                                    <p:cond delay="0"/>
                                  </p:stCondLst>
                                  <p:childTnLst>
                                    <p:animEffect transition="out" filter="dissolve">
                                      <p:cBhvr>
                                        <p:cTn id="14" dur="1000"/>
                                        <p:tgtEl>
                                          <p:spTgt spid="102"/>
                                        </p:tgtEl>
                                      </p:cBhvr>
                                    </p:animEffect>
                                    <p:set>
                                      <p:cBhvr>
                                        <p:cTn id="15" dur="1" fill="hold">
                                          <p:stCondLst>
                                            <p:cond delay="999"/>
                                          </p:stCondLst>
                                        </p:cTn>
                                        <p:tgtEl>
                                          <p:spTgt spid="102"/>
                                        </p:tgtEl>
                                        <p:attrNameLst>
                                          <p:attrName>style.visibility</p:attrName>
                                        </p:attrNameLst>
                                      </p:cBhvr>
                                      <p:to>
                                        <p:strVal val="hidden"/>
                                      </p:to>
                                    </p:set>
                                  </p:childTnLst>
                                </p:cTn>
                              </p:par>
                            </p:childTnLst>
                          </p:cTn>
                        </p:par>
                        <p:par>
                          <p:cTn id="16" fill="hold">
                            <p:stCondLst>
                              <p:cond delay="3000"/>
                            </p:stCondLst>
                            <p:childTnLst>
                              <p:par>
                                <p:cTn id="17" presetID="8" presetClass="emph" presetSubtype="0" fill="hold" grpId="0" nodeType="afterEffect">
                                  <p:stCondLst>
                                    <p:cond delay="0"/>
                                  </p:stCondLst>
                                  <p:childTnLst>
                                    <p:animRot by="21600000">
                                      <p:cBhvr>
                                        <p:cTn id="18" dur="2000" fill="hold"/>
                                        <p:tgtEl>
                                          <p:spTgt spid="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98" grpId="0" animBg="1"/>
      <p:bldP spid="100" grpId="0" animBg="1"/>
      <p:bldP spid="1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D86C-29E7-0B44-8A6D-229C534B7CA5}"/>
              </a:ext>
            </a:extLst>
          </p:cNvPr>
          <p:cNvSpPr>
            <a:spLocks noGrp="1"/>
          </p:cNvSpPr>
          <p:nvPr>
            <p:ph type="title"/>
          </p:nvPr>
        </p:nvSpPr>
        <p:spPr>
          <a:xfrm>
            <a:off x="2592925" y="624109"/>
            <a:ext cx="8911687" cy="1535061"/>
          </a:xfrm>
        </p:spPr>
        <p:txBody>
          <a:bodyPr>
            <a:normAutofit fontScale="90000"/>
          </a:bodyPr>
          <a:lstStyle/>
          <a:p>
            <a:r>
              <a:rPr lang="en-US" dirty="0"/>
              <a:t>“Jean,” says Governor Champlain, “I have a very important mission for you. Your skill with languages and friendships with Native Americans will come in very handy…”</a:t>
            </a:r>
          </a:p>
        </p:txBody>
      </p:sp>
      <p:sp>
        <p:nvSpPr>
          <p:cNvPr id="4" name="Content Placeholder 2">
            <a:extLst>
              <a:ext uri="{FF2B5EF4-FFF2-40B4-BE49-F238E27FC236}">
                <a16:creationId xmlns:a16="http://schemas.microsoft.com/office/drawing/2014/main" id="{1129626D-3EE2-1D40-B9B2-A8B6EEAA570F}"/>
              </a:ext>
            </a:extLst>
          </p:cNvPr>
          <p:cNvSpPr txBox="1">
            <a:spLocks/>
          </p:cNvSpPr>
          <p:nvPr/>
        </p:nvSpPr>
        <p:spPr>
          <a:xfrm>
            <a:off x="2592925" y="3066808"/>
            <a:ext cx="8482143"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Governor Champlain wants you to find a northern sea route to China called the Northwest Passage, if it exists.</a:t>
            </a:r>
          </a:p>
        </p:txBody>
      </p:sp>
      <p:sp>
        <p:nvSpPr>
          <p:cNvPr id="5" name="Content Placeholder 2">
            <a:extLst>
              <a:ext uri="{FF2B5EF4-FFF2-40B4-BE49-F238E27FC236}">
                <a16:creationId xmlns:a16="http://schemas.microsoft.com/office/drawing/2014/main" id="{87A0C4BB-E30C-4A4F-AD82-D25526972DEA}"/>
              </a:ext>
            </a:extLst>
          </p:cNvPr>
          <p:cNvSpPr txBox="1">
            <a:spLocks/>
          </p:cNvSpPr>
          <p:nvPr/>
        </p:nvSpPr>
        <p:spPr>
          <a:xfrm>
            <a:off x="2592925" y="3962448"/>
            <a:ext cx="8482143"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Governor Champlain wants you to meet with Native nations and use your diplomatic skills to make peace between our allies and the Ho-Chunk.</a:t>
            </a:r>
          </a:p>
        </p:txBody>
      </p:sp>
      <p:sp>
        <p:nvSpPr>
          <p:cNvPr id="6" name="Content Placeholder 2">
            <a:extLst>
              <a:ext uri="{FF2B5EF4-FFF2-40B4-BE49-F238E27FC236}">
                <a16:creationId xmlns:a16="http://schemas.microsoft.com/office/drawing/2014/main" id="{1E6F785E-F44A-2347-A31E-BBB5E1D2C7B4}"/>
              </a:ext>
            </a:extLst>
          </p:cNvPr>
          <p:cNvSpPr txBox="1">
            <a:spLocks/>
          </p:cNvSpPr>
          <p:nvPr/>
        </p:nvSpPr>
        <p:spPr>
          <a:xfrm>
            <a:off x="2592925" y="4858088"/>
            <a:ext cx="8482143"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Governor Champlain wants you to establish a French colony in the Great Lakes region.</a:t>
            </a:r>
          </a:p>
        </p:txBody>
      </p:sp>
      <p:sp>
        <p:nvSpPr>
          <p:cNvPr id="7" name="Content Placeholder 2">
            <a:extLst>
              <a:ext uri="{FF2B5EF4-FFF2-40B4-BE49-F238E27FC236}">
                <a16:creationId xmlns:a16="http://schemas.microsoft.com/office/drawing/2014/main" id="{E86AD688-99AF-9A41-A03C-D5A831671A33}"/>
              </a:ext>
            </a:extLst>
          </p:cNvPr>
          <p:cNvSpPr txBox="1">
            <a:spLocks/>
          </p:cNvSpPr>
          <p:nvPr/>
        </p:nvSpPr>
        <p:spPr>
          <a:xfrm>
            <a:off x="2592925" y="5753728"/>
            <a:ext cx="8482143"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All of the above.</a:t>
            </a:r>
          </a:p>
        </p:txBody>
      </p:sp>
    </p:spTree>
    <p:extLst>
      <p:ext uri="{BB962C8B-B14F-4D97-AF65-F5344CB8AC3E}">
        <p14:creationId xmlns:p14="http://schemas.microsoft.com/office/powerpoint/2010/main" val="1470451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par>
                          <p:cTn id="8" fill="hold">
                            <p:stCondLst>
                              <p:cond delay="1000"/>
                            </p:stCondLst>
                            <p:childTnLst>
                              <p:par>
                                <p:cTn id="9" presetID="9" presetClass="exit" presetSubtype="0" fill="hold" grpId="0" nodeType="afterEffect">
                                  <p:stCondLst>
                                    <p:cond delay="0"/>
                                  </p:stCondLst>
                                  <p:childTnLst>
                                    <p:animEffect transition="out" filter="dissolve">
                                      <p:cBhvr>
                                        <p:cTn id="10" dur="1000"/>
                                        <p:tgtEl>
                                          <p:spTgt spid="6"/>
                                        </p:tgtEl>
                                      </p:cBhvr>
                                    </p:animEffect>
                                    <p:set>
                                      <p:cBhvr>
                                        <p:cTn id="11" dur="1" fill="hold">
                                          <p:stCondLst>
                                            <p:cond delay="999"/>
                                          </p:stCondLst>
                                        </p:cTn>
                                        <p:tgtEl>
                                          <p:spTgt spid="6"/>
                                        </p:tgtEl>
                                        <p:attrNameLst>
                                          <p:attrName>style.visibility</p:attrName>
                                        </p:attrNameLst>
                                      </p:cBhvr>
                                      <p:to>
                                        <p:strVal val="hidden"/>
                                      </p:to>
                                    </p:set>
                                  </p:childTnLst>
                                </p:cTn>
                              </p:par>
                            </p:childTnLst>
                          </p:cTn>
                        </p:par>
                        <p:par>
                          <p:cTn id="12" fill="hold">
                            <p:stCondLst>
                              <p:cond delay="2000"/>
                            </p:stCondLst>
                            <p:childTnLst>
                              <p:par>
                                <p:cTn id="13" presetID="9" presetClass="exit" presetSubtype="0" fill="hold" grpId="0" nodeType="afterEffect">
                                  <p:stCondLst>
                                    <p:cond delay="0"/>
                                  </p:stCondLst>
                                  <p:childTnLst>
                                    <p:animEffect transition="out" filter="dissolve">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childTnLst>
                          </p:cTn>
                        </p:par>
                        <p:par>
                          <p:cTn id="16" fill="hold">
                            <p:stCondLst>
                              <p:cond delay="3000"/>
                            </p:stCondLst>
                            <p:childTnLst>
                              <p:par>
                                <p:cTn id="17" presetID="8" presetClass="emph" presetSubtype="0" fill="hold" grpId="0" nodeType="afterEffect">
                                  <p:stCondLst>
                                    <p:cond delay="0"/>
                                  </p:stCondLst>
                                  <p:childTnLst>
                                    <p:animRot by="21600000">
                                      <p:cBhvr>
                                        <p:cTn id="18"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45" name="Rectangle 44">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73513" y="0"/>
            <a:ext cx="5613431" cy="6853245"/>
            <a:chOff x="2487613" y="285750"/>
            <a:chExt cx="2428876" cy="5654676"/>
          </a:xfrm>
          <a:solidFill>
            <a:schemeClr val="accent1"/>
          </a:solidFill>
        </p:grpSpPr>
        <p:sp>
          <p:nvSpPr>
            <p:cNvPr id="48"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9"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50"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51"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52"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3"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4"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5"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6"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7"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8"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9"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61"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Title 1">
            <a:extLst>
              <a:ext uri="{FF2B5EF4-FFF2-40B4-BE49-F238E27FC236}">
                <a16:creationId xmlns:a16="http://schemas.microsoft.com/office/drawing/2014/main" id="{06311398-FD33-DE49-95DB-6007817DD4B8}"/>
              </a:ext>
            </a:extLst>
          </p:cNvPr>
          <p:cNvSpPr>
            <a:spLocks noGrp="1"/>
          </p:cNvSpPr>
          <p:nvPr>
            <p:ph type="title"/>
          </p:nvPr>
        </p:nvSpPr>
        <p:spPr>
          <a:xfrm>
            <a:off x="987215" y="1318591"/>
            <a:ext cx="5102159" cy="4220820"/>
          </a:xfrm>
        </p:spPr>
        <p:txBody>
          <a:bodyPr vert="horz" lIns="91440" tIns="45720" rIns="91440" bIns="45720" rtlCol="0" anchor="ctr">
            <a:normAutofit/>
          </a:bodyPr>
          <a:lstStyle/>
          <a:p>
            <a:pPr>
              <a:lnSpc>
                <a:spcPct val="90000"/>
              </a:lnSpc>
            </a:pPr>
            <a:r>
              <a:rPr lang="en-US" sz="4600" dirty="0">
                <a:solidFill>
                  <a:srgbClr val="FFFFFF"/>
                </a:solidFill>
              </a:rPr>
              <a:t>Governor Champlain waits for your questions…</a:t>
            </a:r>
          </a:p>
        </p:txBody>
      </p:sp>
      <p:sp>
        <p:nvSpPr>
          <p:cNvPr id="4" name="Content Placeholder 2">
            <a:hlinkClick r:id="rId3" action="ppaction://hlinksldjump"/>
            <a:extLst>
              <a:ext uri="{FF2B5EF4-FFF2-40B4-BE49-F238E27FC236}">
                <a16:creationId xmlns:a16="http://schemas.microsoft.com/office/drawing/2014/main" id="{355186CB-F5BE-7D4E-8D84-063F8CAFC3D7}"/>
              </a:ext>
            </a:extLst>
          </p:cNvPr>
          <p:cNvSpPr txBox="1">
            <a:spLocks/>
          </p:cNvSpPr>
          <p:nvPr/>
        </p:nvSpPr>
        <p:spPr>
          <a:xfrm>
            <a:off x="6234842" y="565833"/>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chor="ctr" anchorCtr="1">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bg1"/>
                </a:solidFill>
              </a:rPr>
              <a:t>Where exactly do you want me to go?</a:t>
            </a:r>
          </a:p>
        </p:txBody>
      </p:sp>
      <p:sp>
        <p:nvSpPr>
          <p:cNvPr id="5" name="Content Placeholder 2">
            <a:hlinkClick r:id="rId4" action="ppaction://hlinksldjump"/>
            <a:extLst>
              <a:ext uri="{FF2B5EF4-FFF2-40B4-BE49-F238E27FC236}">
                <a16:creationId xmlns:a16="http://schemas.microsoft.com/office/drawing/2014/main" id="{F2F0E6FD-7D5C-F646-9AC1-74BEB17B7436}"/>
              </a:ext>
            </a:extLst>
          </p:cNvPr>
          <p:cNvSpPr txBox="1">
            <a:spLocks/>
          </p:cNvSpPr>
          <p:nvPr/>
        </p:nvSpPr>
        <p:spPr>
          <a:xfrm>
            <a:off x="9072610" y="1727470"/>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chor="ctr" anchorCtr="1">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bg1"/>
                </a:solidFill>
              </a:rPr>
              <a:t>Who are the people you want me to meet?</a:t>
            </a:r>
          </a:p>
        </p:txBody>
      </p:sp>
      <p:sp>
        <p:nvSpPr>
          <p:cNvPr id="6" name="Content Placeholder 2">
            <a:hlinkClick r:id="rId5" action="ppaction://hlinksldjump"/>
            <a:extLst>
              <a:ext uri="{FF2B5EF4-FFF2-40B4-BE49-F238E27FC236}">
                <a16:creationId xmlns:a16="http://schemas.microsoft.com/office/drawing/2014/main" id="{550AE905-93D1-864B-B27C-2787D2FA827C}"/>
              </a:ext>
            </a:extLst>
          </p:cNvPr>
          <p:cNvSpPr txBox="1">
            <a:spLocks/>
          </p:cNvSpPr>
          <p:nvPr/>
        </p:nvSpPr>
        <p:spPr>
          <a:xfrm>
            <a:off x="6234841" y="2898978"/>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chor="ctr" anchorCtr="1">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bg1"/>
                </a:solidFill>
              </a:rPr>
              <a:t>What do you want me to do when I get there?</a:t>
            </a:r>
          </a:p>
        </p:txBody>
      </p:sp>
      <p:sp>
        <p:nvSpPr>
          <p:cNvPr id="7" name="Content Placeholder 2">
            <a:hlinkClick r:id="rId6" action="ppaction://hlinksldjump"/>
            <a:extLst>
              <a:ext uri="{FF2B5EF4-FFF2-40B4-BE49-F238E27FC236}">
                <a16:creationId xmlns:a16="http://schemas.microsoft.com/office/drawing/2014/main" id="{D257D0AB-7E57-B44E-A5E6-29FBA5EBE3E0}"/>
              </a:ext>
            </a:extLst>
          </p:cNvPr>
          <p:cNvSpPr txBox="1">
            <a:spLocks/>
          </p:cNvSpPr>
          <p:nvPr/>
        </p:nvSpPr>
        <p:spPr>
          <a:xfrm>
            <a:off x="9086691" y="4103866"/>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chor="ctr" anchorCtr="1">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bg1"/>
                </a:solidFill>
              </a:rPr>
              <a:t>What should I pack for the journey?</a:t>
            </a:r>
          </a:p>
        </p:txBody>
      </p:sp>
      <p:sp>
        <p:nvSpPr>
          <p:cNvPr id="8" name="Content Placeholder 2">
            <a:hlinkClick r:id="rId7" action="ppaction://hlinksldjump"/>
            <a:extLst>
              <a:ext uri="{FF2B5EF4-FFF2-40B4-BE49-F238E27FC236}">
                <a16:creationId xmlns:a16="http://schemas.microsoft.com/office/drawing/2014/main" id="{EA99C417-3F69-974A-AD42-B86FDDB239C3}"/>
              </a:ext>
            </a:extLst>
          </p:cNvPr>
          <p:cNvSpPr txBox="1">
            <a:spLocks/>
          </p:cNvSpPr>
          <p:nvPr/>
        </p:nvSpPr>
        <p:spPr>
          <a:xfrm>
            <a:off x="6155268" y="5232123"/>
            <a:ext cx="2976701" cy="8282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lIns="91440" tIns="45720" rIns="91440" bIns="45720" rtlCol="0" anchor="ctr" anchorCtr="1">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bg1"/>
                </a:solidFill>
              </a:rPr>
              <a:t>That’s all the questions I have.</a:t>
            </a:r>
          </a:p>
        </p:txBody>
      </p:sp>
    </p:spTree>
    <p:extLst>
      <p:ext uri="{BB962C8B-B14F-4D97-AF65-F5344CB8AC3E}">
        <p14:creationId xmlns:p14="http://schemas.microsoft.com/office/powerpoint/2010/main" val="3187246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95BA957BBE444AA58D63C6699A8042" ma:contentTypeVersion="14" ma:contentTypeDescription="Create a new document." ma:contentTypeScope="" ma:versionID="5cdda028654b2f3c3d5a59375f58c5d1">
  <xsd:schema xmlns:xsd="http://www.w3.org/2001/XMLSchema" xmlns:xs="http://www.w3.org/2001/XMLSchema" xmlns:p="http://schemas.microsoft.com/office/2006/metadata/properties" xmlns:ns3="bc09ec64-f2bf-4a36-9bd3-0d9a6bbb8988" xmlns:ns4="1c167ffb-fc3e-4a92-bab1-6b3d51e2aa24" targetNamespace="http://schemas.microsoft.com/office/2006/metadata/properties" ma:root="true" ma:fieldsID="985e1ed879080eac951d9895ad9badd3" ns3:_="" ns4:_="">
    <xsd:import namespace="bc09ec64-f2bf-4a36-9bd3-0d9a6bbb8988"/>
    <xsd:import namespace="1c167ffb-fc3e-4a92-bab1-6b3d51e2aa2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09ec64-f2bf-4a36-9bd3-0d9a6bbb89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167ffb-fc3e-4a92-bab1-6b3d51e2aa2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EBE9B6-2362-4091-9CDC-C574EA4F1A9F}">
  <ds:schemaRefs>
    <ds:schemaRef ds:uri="http://schemas.microsoft.com/sharepoint/v3/contenttype/forms"/>
  </ds:schemaRefs>
</ds:datastoreItem>
</file>

<file path=customXml/itemProps2.xml><?xml version="1.0" encoding="utf-8"?>
<ds:datastoreItem xmlns:ds="http://schemas.openxmlformats.org/officeDocument/2006/customXml" ds:itemID="{6CDEFB7F-275F-4E48-AAC6-132494F98DA6}">
  <ds:schemaRefs>
    <ds:schemaRef ds:uri="http://schemas.microsoft.com/office/2006/documentManagement/types"/>
    <ds:schemaRef ds:uri="http://schemas.microsoft.com/office/infopath/2007/PartnerControls"/>
    <ds:schemaRef ds:uri="http://purl.org/dc/dcmitype/"/>
    <ds:schemaRef ds:uri="bc09ec64-f2bf-4a36-9bd3-0d9a6bbb8988"/>
    <ds:schemaRef ds:uri="http://schemas.microsoft.com/office/2006/metadata/properties"/>
    <ds:schemaRef ds:uri="http://schemas.openxmlformats.org/package/2006/metadata/core-properties"/>
    <ds:schemaRef ds:uri="http://purl.org/dc/elements/1.1/"/>
    <ds:schemaRef ds:uri="1c167ffb-fc3e-4a92-bab1-6b3d51e2aa24"/>
    <ds:schemaRef ds:uri="http://www.w3.org/XML/1998/namespace"/>
    <ds:schemaRef ds:uri="http://purl.org/dc/terms/"/>
  </ds:schemaRefs>
</ds:datastoreItem>
</file>

<file path=customXml/itemProps3.xml><?xml version="1.0" encoding="utf-8"?>
<ds:datastoreItem xmlns:ds="http://schemas.openxmlformats.org/officeDocument/2006/customXml" ds:itemID="{110F8FB1-DD1B-4F13-B29F-530B910BD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09ec64-f2bf-4a36-9bd3-0d9a6bbb8988"/>
    <ds:schemaRef ds:uri="1c167ffb-fc3e-4a92-bab1-6b3d51e2a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1231</TotalTime>
  <Words>1947</Words>
  <Application>Microsoft Office PowerPoint</Application>
  <PresentationFormat>Widescreen</PresentationFormat>
  <Paragraphs>171</Paragraphs>
  <Slides>30</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Wingdings 3</vt:lpstr>
      <vt:lpstr>Wisp</vt:lpstr>
      <vt:lpstr>Jean Nicolet</vt:lpstr>
      <vt:lpstr>What do you know about Jean Nicolet?</vt:lpstr>
      <vt:lpstr>You are Jean Nicolet and you work for the Governor of New France, Samuel de Champlain.</vt:lpstr>
      <vt:lpstr>As an interpreter for New France, you have lived among the Nippising, a Native nation of the St. Lawrence River Valley. You also have acted as an ambassador between nations.</vt:lpstr>
      <vt:lpstr>New France existed in what we now call Canada. In 1634, Quebec was the largest French settlement in New France. It was still very small. Less than 300 European colonists lived there.</vt:lpstr>
      <vt:lpstr>Governor Champlain worried about his small colony. Since arriving, New France had made friends…and enemies. The Five Nations League of Iroquois was one such powerful enemy.   To survive, New France would need powerful allies. One way New France gained allies was through trade. The Huron and Ottawa (Odawa) Indian nations were allies of New France.</vt:lpstr>
      <vt:lpstr>What kind of riches did the people of New France trade for with Native Americans?</vt:lpstr>
      <vt:lpstr>“Jean,” says Governor Champlain, “I have a very important mission for you. Your skill with languages and friendships with Native Americans will come in very handy…”</vt:lpstr>
      <vt:lpstr>Governor Champlain waits for your questions…</vt:lpstr>
      <vt:lpstr>“I want you to go to this region. I have reason to believe we could make powerful allies there.”</vt:lpstr>
      <vt:lpstr>“The people are called the Ho-Chunk. Their allies are the Menominee. I’ve heard they are very powerful! New France needs allies against the Iroquois Confederacy.”</vt:lpstr>
      <vt:lpstr>“When you arrive, show the people that the French are powerful. But remember, we want peace and trade.”</vt:lpstr>
      <vt:lpstr>“What you pack is up to you. Be sure it will help you in your mission”</vt:lpstr>
      <vt:lpstr>You pack for your journey…</vt:lpstr>
      <vt:lpstr>You will need a tough and experienced crew for your journey. Who do you bring?</vt:lpstr>
      <vt:lpstr>You choose the members of your party…</vt:lpstr>
      <vt:lpstr>You have a decision to make…</vt:lpstr>
      <vt:lpstr>You head west by northwest…</vt:lpstr>
      <vt:lpstr>You travel for many days. Your party is getting nervous. Why?</vt:lpstr>
      <vt:lpstr>You are on the northern edge of Lake Michigan near the entry to Green Bay. Where do you go from here?</vt:lpstr>
      <vt:lpstr>You head directly to the Ho-Chunk nation…</vt:lpstr>
      <vt:lpstr>You are in hostile territory. What do you do?</vt:lpstr>
      <vt:lpstr>You prepare for battle…</vt:lpstr>
      <vt:lpstr>Your peace offering is accepted! The Menominee generously agree to arrange a council meeting and feast for you. What do you do?</vt:lpstr>
      <vt:lpstr>You refuse to meet with the council.</vt:lpstr>
      <vt:lpstr>What do you wear for the feast?</vt:lpstr>
      <vt:lpstr>You arrive! Women and children surround your group. There are thousands of men, women, and children. What do you do?</vt:lpstr>
      <vt:lpstr>SUCCESS! You negotiate a peace treaty with the Ho-Chunk and Menominee nations!</vt:lpstr>
      <vt:lpstr>What did we learn about Jean Nicolet?</vt:lpstr>
      <vt:lpstr>Please visit wisconsinhistory.org/learn for more exciting educational opportunities!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Nicolet</dc:title>
  <dc:creator>KURT J GRIESEMER</dc:creator>
  <cp:lastModifiedBy>KURT GRIESEMER</cp:lastModifiedBy>
  <cp:revision>4</cp:revision>
  <dcterms:created xsi:type="dcterms:W3CDTF">2020-11-06T21:13:27Z</dcterms:created>
  <dcterms:modified xsi:type="dcterms:W3CDTF">2021-07-23T15:00:03Z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0x0101005A95BA957BBE444AA58D63C6699A8042</vt:lpwstr>
  </property>
</Properties>
</file>